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7" r:id="rId2"/>
  </p:sldMasterIdLst>
  <p:notesMasterIdLst>
    <p:notesMasterId r:id="rId59"/>
  </p:notesMasterIdLst>
  <p:handoutMasterIdLst>
    <p:handoutMasterId r:id="rId60"/>
  </p:handoutMasterIdLst>
  <p:sldIdLst>
    <p:sldId id="256" r:id="rId3"/>
    <p:sldId id="259" r:id="rId4"/>
    <p:sldId id="260" r:id="rId5"/>
    <p:sldId id="261" r:id="rId6"/>
    <p:sldId id="262" r:id="rId7"/>
    <p:sldId id="263" r:id="rId8"/>
    <p:sldId id="320" r:id="rId9"/>
    <p:sldId id="321" r:id="rId10"/>
    <p:sldId id="322" r:id="rId11"/>
    <p:sldId id="323" r:id="rId12"/>
    <p:sldId id="326" r:id="rId13"/>
    <p:sldId id="324" r:id="rId14"/>
    <p:sldId id="333" r:id="rId15"/>
    <p:sldId id="325" r:id="rId16"/>
    <p:sldId id="264" r:id="rId17"/>
    <p:sldId id="265" r:id="rId18"/>
    <p:sldId id="267" r:id="rId19"/>
    <p:sldId id="268" r:id="rId20"/>
    <p:sldId id="269" r:id="rId21"/>
    <p:sldId id="270" r:id="rId22"/>
    <p:sldId id="271" r:id="rId23"/>
    <p:sldId id="327" r:id="rId24"/>
    <p:sldId id="328" r:id="rId25"/>
    <p:sldId id="272" r:id="rId26"/>
    <p:sldId id="335" r:id="rId27"/>
    <p:sldId id="329" r:id="rId28"/>
    <p:sldId id="273" r:id="rId29"/>
    <p:sldId id="330" r:id="rId30"/>
    <p:sldId id="274" r:id="rId31"/>
    <p:sldId id="275" r:id="rId32"/>
    <p:sldId id="276" r:id="rId33"/>
    <p:sldId id="277" r:id="rId34"/>
    <p:sldId id="278" r:id="rId35"/>
    <p:sldId id="279" r:id="rId36"/>
    <p:sldId id="280" r:id="rId37"/>
    <p:sldId id="281" r:id="rId38"/>
    <p:sldId id="283" r:id="rId39"/>
    <p:sldId id="284" r:id="rId40"/>
    <p:sldId id="282" r:id="rId41"/>
    <p:sldId id="285" r:id="rId42"/>
    <p:sldId id="286" r:id="rId43"/>
    <p:sldId id="289" r:id="rId44"/>
    <p:sldId id="287" r:id="rId45"/>
    <p:sldId id="288" r:id="rId46"/>
    <p:sldId id="291" r:id="rId47"/>
    <p:sldId id="331" r:id="rId48"/>
    <p:sldId id="292" r:id="rId49"/>
    <p:sldId id="294" r:id="rId50"/>
    <p:sldId id="297" r:id="rId51"/>
    <p:sldId id="298" r:id="rId52"/>
    <p:sldId id="300" r:id="rId53"/>
    <p:sldId id="302" r:id="rId54"/>
    <p:sldId id="332" r:id="rId55"/>
    <p:sldId id="316" r:id="rId56"/>
    <p:sldId id="318" r:id="rId57"/>
    <p:sldId id="319" r:id="rId58"/>
  </p:sldIdLst>
  <p:sldSz cx="9144000" cy="6858000" type="screen4x3"/>
  <p:notesSz cx="6858000" cy="9144000"/>
  <p:defaultTextStyle>
    <a:defPPr>
      <a:defRPr lang="en-US"/>
    </a:defPPr>
    <a:lvl1pPr algn="l" rtl="0" fontAlgn="base">
      <a:spcBef>
        <a:spcPct val="0"/>
      </a:spcBef>
      <a:spcAft>
        <a:spcPct val="0"/>
      </a:spcAft>
      <a:defRPr sz="2400" kern="1200">
        <a:solidFill>
          <a:schemeClr val="tx1"/>
        </a:solidFill>
        <a:latin typeface="Times New Roman" pitchFamily="18" charset="0"/>
        <a:ea typeface="+mn-ea"/>
        <a:cs typeface="Arial" charset="0"/>
      </a:defRPr>
    </a:lvl1pPr>
    <a:lvl2pPr marL="457200" algn="l" rtl="0" fontAlgn="base">
      <a:spcBef>
        <a:spcPct val="0"/>
      </a:spcBef>
      <a:spcAft>
        <a:spcPct val="0"/>
      </a:spcAft>
      <a:defRPr sz="2400" kern="1200">
        <a:solidFill>
          <a:schemeClr val="tx1"/>
        </a:solidFill>
        <a:latin typeface="Times New Roman" pitchFamily="18" charset="0"/>
        <a:ea typeface="+mn-ea"/>
        <a:cs typeface="Arial" charset="0"/>
      </a:defRPr>
    </a:lvl2pPr>
    <a:lvl3pPr marL="914400" algn="l" rtl="0" fontAlgn="base">
      <a:spcBef>
        <a:spcPct val="0"/>
      </a:spcBef>
      <a:spcAft>
        <a:spcPct val="0"/>
      </a:spcAft>
      <a:defRPr sz="2400" kern="1200">
        <a:solidFill>
          <a:schemeClr val="tx1"/>
        </a:solidFill>
        <a:latin typeface="Times New Roman" pitchFamily="18" charset="0"/>
        <a:ea typeface="+mn-ea"/>
        <a:cs typeface="Arial" charset="0"/>
      </a:defRPr>
    </a:lvl3pPr>
    <a:lvl4pPr marL="1371600" algn="l" rtl="0" fontAlgn="base">
      <a:spcBef>
        <a:spcPct val="0"/>
      </a:spcBef>
      <a:spcAft>
        <a:spcPct val="0"/>
      </a:spcAft>
      <a:defRPr sz="2400" kern="1200">
        <a:solidFill>
          <a:schemeClr val="tx1"/>
        </a:solidFill>
        <a:latin typeface="Times New Roman" pitchFamily="18" charset="0"/>
        <a:ea typeface="+mn-ea"/>
        <a:cs typeface="Arial" charset="0"/>
      </a:defRPr>
    </a:lvl4pPr>
    <a:lvl5pPr marL="1828800" algn="l" rtl="0" fontAlgn="base">
      <a:spcBef>
        <a:spcPct val="0"/>
      </a:spcBef>
      <a:spcAft>
        <a:spcPct val="0"/>
      </a:spcAft>
      <a:defRPr sz="2400" kern="1200">
        <a:solidFill>
          <a:schemeClr val="tx1"/>
        </a:solidFill>
        <a:latin typeface="Times New Roman" pitchFamily="18" charset="0"/>
        <a:ea typeface="+mn-ea"/>
        <a:cs typeface="Arial" charset="0"/>
      </a:defRPr>
    </a:lvl5pPr>
    <a:lvl6pPr marL="2286000" algn="l" defTabSz="914400" rtl="0" eaLnBrk="1" latinLnBrk="0" hangingPunct="1">
      <a:defRPr sz="2400" kern="1200">
        <a:solidFill>
          <a:schemeClr val="tx1"/>
        </a:solidFill>
        <a:latin typeface="Times New Roman" pitchFamily="18" charset="0"/>
        <a:ea typeface="+mn-ea"/>
        <a:cs typeface="Arial" charset="0"/>
      </a:defRPr>
    </a:lvl6pPr>
    <a:lvl7pPr marL="2743200" algn="l" defTabSz="914400" rtl="0" eaLnBrk="1" latinLnBrk="0" hangingPunct="1">
      <a:defRPr sz="2400" kern="1200">
        <a:solidFill>
          <a:schemeClr val="tx1"/>
        </a:solidFill>
        <a:latin typeface="Times New Roman" pitchFamily="18" charset="0"/>
        <a:ea typeface="+mn-ea"/>
        <a:cs typeface="Arial" charset="0"/>
      </a:defRPr>
    </a:lvl7pPr>
    <a:lvl8pPr marL="3200400" algn="l" defTabSz="914400" rtl="0" eaLnBrk="1" latinLnBrk="0" hangingPunct="1">
      <a:defRPr sz="2400" kern="1200">
        <a:solidFill>
          <a:schemeClr val="tx1"/>
        </a:solidFill>
        <a:latin typeface="Times New Roman" pitchFamily="18" charset="0"/>
        <a:ea typeface="+mn-ea"/>
        <a:cs typeface="Arial" charset="0"/>
      </a:defRPr>
    </a:lvl8pPr>
    <a:lvl9pPr marL="3657600" algn="l" defTabSz="914400" rtl="0" eaLnBrk="1" latinLnBrk="0" hangingPunct="1">
      <a:defRPr sz="2400" kern="1200">
        <a:solidFill>
          <a:schemeClr val="tx1"/>
        </a:solidFill>
        <a:latin typeface="Times New Roman" pitchFamily="18"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990033"/>
    <a:srgbClr val="CC0000"/>
    <a:srgbClr val="FFFFFF"/>
    <a:srgbClr val="EAEAEA"/>
    <a:srgbClr val="7777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8" autoAdjust="0"/>
    <p:restoredTop sz="89635" autoAdjust="0"/>
  </p:normalViewPr>
  <p:slideViewPr>
    <p:cSldViewPr>
      <p:cViewPr varScale="1">
        <p:scale>
          <a:sx n="77" d="100"/>
          <a:sy n="77" d="100"/>
        </p:scale>
        <p:origin x="161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1" d="100"/>
          <a:sy n="81" d="100"/>
        </p:scale>
        <p:origin x="-2058"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1.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91B3371-7B22-4B0E-A8F3-C04CDFD203F9}" type="datetimeFigureOut">
              <a:rPr lang="en-US" smtClean="0"/>
              <a:pPr/>
              <a:t>6/26/2024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75E9FE0-9AED-416F-9D9B-929DB18B41E6}" type="slidenum">
              <a:rPr lang="en-US" smtClean="0"/>
              <a:pPr/>
              <a:t>‹#›</a:t>
            </a:fld>
            <a:endParaRPr lang="en-US"/>
          </a:p>
        </p:txBody>
      </p:sp>
    </p:spTree>
    <p:extLst>
      <p:ext uri="{BB962C8B-B14F-4D97-AF65-F5344CB8AC3E}">
        <p14:creationId xmlns:p14="http://schemas.microsoft.com/office/powerpoint/2010/main" val="16260881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cs typeface="+mn-cs"/>
              </a:defRPr>
            </a:lvl1pPr>
          </a:lstStyle>
          <a:p>
            <a:pPr>
              <a:defRPr/>
            </a:pPr>
            <a:endParaRPr lang="en-US"/>
          </a:p>
        </p:txBody>
      </p:sp>
      <p:sp>
        <p:nvSpPr>
          <p:cNvPr id="409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cs typeface="+mn-cs"/>
              </a:defRPr>
            </a:lvl1pPr>
          </a:lstStyle>
          <a:p>
            <a:pPr>
              <a:defRPr/>
            </a:pPr>
            <a:endParaRPr lang="en-US"/>
          </a:p>
        </p:txBody>
      </p:sp>
      <p:sp>
        <p:nvSpPr>
          <p:cNvPr id="2560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0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cs typeface="+mn-cs"/>
              </a:defRPr>
            </a:lvl1pPr>
          </a:lstStyle>
          <a:p>
            <a:pPr>
              <a:defRPr/>
            </a:pPr>
            <a:endParaRPr lang="en-US"/>
          </a:p>
        </p:txBody>
      </p:sp>
      <p:sp>
        <p:nvSpPr>
          <p:cNvPr id="410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cs typeface="+mn-cs"/>
              </a:defRPr>
            </a:lvl1pPr>
          </a:lstStyle>
          <a:p>
            <a:pPr>
              <a:defRPr/>
            </a:pPr>
            <a:fld id="{B8FD0BC6-8D0F-4AA6-92ED-A084BB254BA3}" type="slidenum">
              <a:rPr lang="en-US"/>
              <a:pPr>
                <a:defRPr/>
              </a:pPr>
              <a:t>‹#›</a:t>
            </a:fld>
            <a:endParaRPr lang="en-US"/>
          </a:p>
        </p:txBody>
      </p:sp>
    </p:spTree>
    <p:extLst>
      <p:ext uri="{BB962C8B-B14F-4D97-AF65-F5344CB8AC3E}">
        <p14:creationId xmlns:p14="http://schemas.microsoft.com/office/powerpoint/2010/main" val="4180971061"/>
      </p:ext>
    </p:extLst>
  </p:cSld>
  <p:clrMap bg1="lt1" tx1="dk1" bg2="lt2" tx2="dk2" accent1="accent1" accent2="accent2" accent3="accent3" accent4="accent4" accent5="accent5" accent6="accent6" hlink="hlink" folHlink="folHlink"/>
  <p:hf dt="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1</a:t>
            </a:fld>
            <a:endParaRPr lang="en-US"/>
          </a:p>
        </p:txBody>
      </p:sp>
    </p:spTree>
    <p:extLst>
      <p:ext uri="{BB962C8B-B14F-4D97-AF65-F5344CB8AC3E}">
        <p14:creationId xmlns:p14="http://schemas.microsoft.com/office/powerpoint/2010/main" val="37294934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10</a:t>
            </a:fld>
            <a:endParaRPr lang="en-US"/>
          </a:p>
        </p:txBody>
      </p:sp>
    </p:spTree>
    <p:extLst>
      <p:ext uri="{BB962C8B-B14F-4D97-AF65-F5344CB8AC3E}">
        <p14:creationId xmlns:p14="http://schemas.microsoft.com/office/powerpoint/2010/main" val="1530408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11</a:t>
            </a:fld>
            <a:endParaRPr lang="en-US"/>
          </a:p>
        </p:txBody>
      </p:sp>
    </p:spTree>
    <p:extLst>
      <p:ext uri="{BB962C8B-B14F-4D97-AF65-F5344CB8AC3E}">
        <p14:creationId xmlns:p14="http://schemas.microsoft.com/office/powerpoint/2010/main" val="482613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200" kern="1200" dirty="0">
              <a:solidFill>
                <a:schemeClr val="tx1"/>
              </a:solidFill>
              <a:effectLst/>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12</a:t>
            </a:fld>
            <a:endParaRPr lang="en-US"/>
          </a:p>
        </p:txBody>
      </p:sp>
    </p:spTree>
    <p:extLst>
      <p:ext uri="{BB962C8B-B14F-4D97-AF65-F5344CB8AC3E}">
        <p14:creationId xmlns:p14="http://schemas.microsoft.com/office/powerpoint/2010/main" val="34558110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13</a:t>
            </a:fld>
            <a:endParaRPr lang="en-US"/>
          </a:p>
        </p:txBody>
      </p:sp>
    </p:spTree>
    <p:extLst>
      <p:ext uri="{BB962C8B-B14F-4D97-AF65-F5344CB8AC3E}">
        <p14:creationId xmlns:p14="http://schemas.microsoft.com/office/powerpoint/2010/main" val="34937746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14</a:t>
            </a:fld>
            <a:endParaRPr lang="en-US"/>
          </a:p>
        </p:txBody>
      </p:sp>
    </p:spTree>
    <p:extLst>
      <p:ext uri="{BB962C8B-B14F-4D97-AF65-F5344CB8AC3E}">
        <p14:creationId xmlns:p14="http://schemas.microsoft.com/office/powerpoint/2010/main" val="42538343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15</a:t>
            </a:fld>
            <a:endParaRPr lang="en-US"/>
          </a:p>
        </p:txBody>
      </p:sp>
    </p:spTree>
    <p:extLst>
      <p:ext uri="{BB962C8B-B14F-4D97-AF65-F5344CB8AC3E}">
        <p14:creationId xmlns:p14="http://schemas.microsoft.com/office/powerpoint/2010/main" val="2312956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16</a:t>
            </a:fld>
            <a:endParaRPr lang="en-US"/>
          </a:p>
        </p:txBody>
      </p:sp>
    </p:spTree>
    <p:extLst>
      <p:ext uri="{BB962C8B-B14F-4D97-AF65-F5344CB8AC3E}">
        <p14:creationId xmlns:p14="http://schemas.microsoft.com/office/powerpoint/2010/main" val="6151630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17</a:t>
            </a:fld>
            <a:endParaRPr lang="en-US"/>
          </a:p>
        </p:txBody>
      </p:sp>
    </p:spTree>
    <p:extLst>
      <p:ext uri="{BB962C8B-B14F-4D97-AF65-F5344CB8AC3E}">
        <p14:creationId xmlns:p14="http://schemas.microsoft.com/office/powerpoint/2010/main" val="147648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18</a:t>
            </a:fld>
            <a:endParaRPr lang="en-US"/>
          </a:p>
        </p:txBody>
      </p:sp>
    </p:spTree>
    <p:extLst>
      <p:ext uri="{BB962C8B-B14F-4D97-AF65-F5344CB8AC3E}">
        <p14:creationId xmlns:p14="http://schemas.microsoft.com/office/powerpoint/2010/main" val="34133585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19</a:t>
            </a:fld>
            <a:endParaRPr lang="en-US"/>
          </a:p>
        </p:txBody>
      </p:sp>
    </p:spTree>
    <p:extLst>
      <p:ext uri="{BB962C8B-B14F-4D97-AF65-F5344CB8AC3E}">
        <p14:creationId xmlns:p14="http://schemas.microsoft.com/office/powerpoint/2010/main" val="1330309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2</a:t>
            </a:fld>
            <a:endParaRPr lang="en-US"/>
          </a:p>
        </p:txBody>
      </p:sp>
    </p:spTree>
    <p:extLst>
      <p:ext uri="{BB962C8B-B14F-4D97-AF65-F5344CB8AC3E}">
        <p14:creationId xmlns:p14="http://schemas.microsoft.com/office/powerpoint/2010/main" val="41792025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20</a:t>
            </a:fld>
            <a:endParaRPr lang="en-US"/>
          </a:p>
        </p:txBody>
      </p:sp>
    </p:spTree>
    <p:extLst>
      <p:ext uri="{BB962C8B-B14F-4D97-AF65-F5344CB8AC3E}">
        <p14:creationId xmlns:p14="http://schemas.microsoft.com/office/powerpoint/2010/main" val="19171197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21</a:t>
            </a:fld>
            <a:endParaRPr lang="en-US"/>
          </a:p>
        </p:txBody>
      </p:sp>
    </p:spTree>
    <p:extLst>
      <p:ext uri="{BB962C8B-B14F-4D97-AF65-F5344CB8AC3E}">
        <p14:creationId xmlns:p14="http://schemas.microsoft.com/office/powerpoint/2010/main" val="34269203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22</a:t>
            </a:fld>
            <a:endParaRPr lang="en-US"/>
          </a:p>
        </p:txBody>
      </p:sp>
    </p:spTree>
    <p:extLst>
      <p:ext uri="{BB962C8B-B14F-4D97-AF65-F5344CB8AC3E}">
        <p14:creationId xmlns:p14="http://schemas.microsoft.com/office/powerpoint/2010/main" val="17845468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23</a:t>
            </a:fld>
            <a:endParaRPr lang="en-US"/>
          </a:p>
        </p:txBody>
      </p:sp>
    </p:spTree>
    <p:extLst>
      <p:ext uri="{BB962C8B-B14F-4D97-AF65-F5344CB8AC3E}">
        <p14:creationId xmlns:p14="http://schemas.microsoft.com/office/powerpoint/2010/main" val="7483461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200" kern="1200" dirty="0">
              <a:solidFill>
                <a:schemeClr val="tx1"/>
              </a:solidFill>
              <a:effectLst/>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24</a:t>
            </a:fld>
            <a:endParaRPr lang="en-US"/>
          </a:p>
        </p:txBody>
      </p:sp>
    </p:spTree>
    <p:extLst>
      <p:ext uri="{BB962C8B-B14F-4D97-AF65-F5344CB8AC3E}">
        <p14:creationId xmlns:p14="http://schemas.microsoft.com/office/powerpoint/2010/main" val="5517112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200" kern="1200" dirty="0">
              <a:solidFill>
                <a:schemeClr val="tx1"/>
              </a:solidFill>
              <a:effectLst/>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25</a:t>
            </a:fld>
            <a:endParaRPr lang="en-US"/>
          </a:p>
        </p:txBody>
      </p:sp>
    </p:spTree>
    <p:extLst>
      <p:ext uri="{BB962C8B-B14F-4D97-AF65-F5344CB8AC3E}">
        <p14:creationId xmlns:p14="http://schemas.microsoft.com/office/powerpoint/2010/main" val="36001027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200" kern="1200" dirty="0">
              <a:solidFill>
                <a:schemeClr val="tx1"/>
              </a:solidFill>
              <a:effectLst/>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26</a:t>
            </a:fld>
            <a:endParaRPr lang="en-US"/>
          </a:p>
        </p:txBody>
      </p:sp>
    </p:spTree>
    <p:extLst>
      <p:ext uri="{BB962C8B-B14F-4D97-AF65-F5344CB8AC3E}">
        <p14:creationId xmlns:p14="http://schemas.microsoft.com/office/powerpoint/2010/main" val="5517112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27</a:t>
            </a:fld>
            <a:endParaRPr lang="en-US"/>
          </a:p>
        </p:txBody>
      </p:sp>
    </p:spTree>
    <p:extLst>
      <p:ext uri="{BB962C8B-B14F-4D97-AF65-F5344CB8AC3E}">
        <p14:creationId xmlns:p14="http://schemas.microsoft.com/office/powerpoint/2010/main" val="36080096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28</a:t>
            </a:fld>
            <a:endParaRPr lang="en-US"/>
          </a:p>
        </p:txBody>
      </p:sp>
    </p:spTree>
    <p:extLst>
      <p:ext uri="{BB962C8B-B14F-4D97-AF65-F5344CB8AC3E}">
        <p14:creationId xmlns:p14="http://schemas.microsoft.com/office/powerpoint/2010/main" val="26457073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200" kern="1200" dirty="0">
              <a:solidFill>
                <a:schemeClr val="tx1"/>
              </a:solidFill>
              <a:effectLst/>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29</a:t>
            </a:fld>
            <a:endParaRPr lang="en-US"/>
          </a:p>
        </p:txBody>
      </p:sp>
    </p:spTree>
    <p:extLst>
      <p:ext uri="{BB962C8B-B14F-4D97-AF65-F5344CB8AC3E}">
        <p14:creationId xmlns:p14="http://schemas.microsoft.com/office/powerpoint/2010/main" val="10350397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3</a:t>
            </a:fld>
            <a:endParaRPr lang="en-US"/>
          </a:p>
        </p:txBody>
      </p:sp>
    </p:spTree>
    <p:extLst>
      <p:ext uri="{BB962C8B-B14F-4D97-AF65-F5344CB8AC3E}">
        <p14:creationId xmlns:p14="http://schemas.microsoft.com/office/powerpoint/2010/main" val="100488948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30</a:t>
            </a:fld>
            <a:endParaRPr lang="en-US"/>
          </a:p>
        </p:txBody>
      </p:sp>
    </p:spTree>
    <p:extLst>
      <p:ext uri="{BB962C8B-B14F-4D97-AF65-F5344CB8AC3E}">
        <p14:creationId xmlns:p14="http://schemas.microsoft.com/office/powerpoint/2010/main" val="20796861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31</a:t>
            </a:fld>
            <a:endParaRPr lang="en-US"/>
          </a:p>
        </p:txBody>
      </p:sp>
    </p:spTree>
    <p:extLst>
      <p:ext uri="{BB962C8B-B14F-4D97-AF65-F5344CB8AC3E}">
        <p14:creationId xmlns:p14="http://schemas.microsoft.com/office/powerpoint/2010/main" val="38897243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32</a:t>
            </a:fld>
            <a:endParaRPr lang="en-US"/>
          </a:p>
        </p:txBody>
      </p:sp>
    </p:spTree>
    <p:extLst>
      <p:ext uri="{BB962C8B-B14F-4D97-AF65-F5344CB8AC3E}">
        <p14:creationId xmlns:p14="http://schemas.microsoft.com/office/powerpoint/2010/main" val="25734462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33</a:t>
            </a:fld>
            <a:endParaRPr lang="en-US"/>
          </a:p>
        </p:txBody>
      </p:sp>
    </p:spTree>
    <p:extLst>
      <p:ext uri="{BB962C8B-B14F-4D97-AF65-F5344CB8AC3E}">
        <p14:creationId xmlns:p14="http://schemas.microsoft.com/office/powerpoint/2010/main" val="39506498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34</a:t>
            </a:fld>
            <a:endParaRPr lang="en-US"/>
          </a:p>
        </p:txBody>
      </p:sp>
    </p:spTree>
    <p:extLst>
      <p:ext uri="{BB962C8B-B14F-4D97-AF65-F5344CB8AC3E}">
        <p14:creationId xmlns:p14="http://schemas.microsoft.com/office/powerpoint/2010/main" val="42748612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35</a:t>
            </a:fld>
            <a:endParaRPr lang="en-US"/>
          </a:p>
        </p:txBody>
      </p:sp>
    </p:spTree>
    <p:extLst>
      <p:ext uri="{BB962C8B-B14F-4D97-AF65-F5344CB8AC3E}">
        <p14:creationId xmlns:p14="http://schemas.microsoft.com/office/powerpoint/2010/main" val="37698770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36</a:t>
            </a:fld>
            <a:endParaRPr lang="en-US"/>
          </a:p>
        </p:txBody>
      </p:sp>
    </p:spTree>
    <p:extLst>
      <p:ext uri="{BB962C8B-B14F-4D97-AF65-F5344CB8AC3E}">
        <p14:creationId xmlns:p14="http://schemas.microsoft.com/office/powerpoint/2010/main" val="8357470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37</a:t>
            </a:fld>
            <a:endParaRPr lang="en-US"/>
          </a:p>
        </p:txBody>
      </p:sp>
    </p:spTree>
    <p:extLst>
      <p:ext uri="{BB962C8B-B14F-4D97-AF65-F5344CB8AC3E}">
        <p14:creationId xmlns:p14="http://schemas.microsoft.com/office/powerpoint/2010/main" val="25226914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38</a:t>
            </a:fld>
            <a:endParaRPr lang="en-US"/>
          </a:p>
        </p:txBody>
      </p:sp>
    </p:spTree>
    <p:extLst>
      <p:ext uri="{BB962C8B-B14F-4D97-AF65-F5344CB8AC3E}">
        <p14:creationId xmlns:p14="http://schemas.microsoft.com/office/powerpoint/2010/main" val="92481355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39</a:t>
            </a:fld>
            <a:endParaRPr lang="en-US"/>
          </a:p>
        </p:txBody>
      </p:sp>
    </p:spTree>
    <p:extLst>
      <p:ext uri="{BB962C8B-B14F-4D97-AF65-F5344CB8AC3E}">
        <p14:creationId xmlns:p14="http://schemas.microsoft.com/office/powerpoint/2010/main" val="6462440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4</a:t>
            </a:fld>
            <a:endParaRPr lang="en-US"/>
          </a:p>
        </p:txBody>
      </p:sp>
    </p:spTree>
    <p:extLst>
      <p:ext uri="{BB962C8B-B14F-4D97-AF65-F5344CB8AC3E}">
        <p14:creationId xmlns:p14="http://schemas.microsoft.com/office/powerpoint/2010/main" val="22641111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40</a:t>
            </a:fld>
            <a:endParaRPr lang="en-US"/>
          </a:p>
        </p:txBody>
      </p:sp>
    </p:spTree>
    <p:extLst>
      <p:ext uri="{BB962C8B-B14F-4D97-AF65-F5344CB8AC3E}">
        <p14:creationId xmlns:p14="http://schemas.microsoft.com/office/powerpoint/2010/main" val="19187610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41</a:t>
            </a:fld>
            <a:endParaRPr lang="en-US"/>
          </a:p>
        </p:txBody>
      </p:sp>
    </p:spTree>
    <p:extLst>
      <p:ext uri="{BB962C8B-B14F-4D97-AF65-F5344CB8AC3E}">
        <p14:creationId xmlns:p14="http://schemas.microsoft.com/office/powerpoint/2010/main" val="154487030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42</a:t>
            </a:fld>
            <a:endParaRPr lang="en-US"/>
          </a:p>
        </p:txBody>
      </p:sp>
    </p:spTree>
    <p:extLst>
      <p:ext uri="{BB962C8B-B14F-4D97-AF65-F5344CB8AC3E}">
        <p14:creationId xmlns:p14="http://schemas.microsoft.com/office/powerpoint/2010/main" val="65406413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43</a:t>
            </a:fld>
            <a:endParaRPr lang="en-US"/>
          </a:p>
        </p:txBody>
      </p:sp>
    </p:spTree>
    <p:extLst>
      <p:ext uri="{BB962C8B-B14F-4D97-AF65-F5344CB8AC3E}">
        <p14:creationId xmlns:p14="http://schemas.microsoft.com/office/powerpoint/2010/main" val="29006225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44</a:t>
            </a:fld>
            <a:endParaRPr lang="en-US"/>
          </a:p>
        </p:txBody>
      </p:sp>
    </p:spTree>
    <p:extLst>
      <p:ext uri="{BB962C8B-B14F-4D97-AF65-F5344CB8AC3E}">
        <p14:creationId xmlns:p14="http://schemas.microsoft.com/office/powerpoint/2010/main" val="2807013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45</a:t>
            </a:fld>
            <a:endParaRPr lang="en-US"/>
          </a:p>
        </p:txBody>
      </p:sp>
    </p:spTree>
    <p:extLst>
      <p:ext uri="{BB962C8B-B14F-4D97-AF65-F5344CB8AC3E}">
        <p14:creationId xmlns:p14="http://schemas.microsoft.com/office/powerpoint/2010/main" val="205624112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46</a:t>
            </a:fld>
            <a:endParaRPr lang="en-US"/>
          </a:p>
        </p:txBody>
      </p:sp>
    </p:spTree>
    <p:extLst>
      <p:ext uri="{BB962C8B-B14F-4D97-AF65-F5344CB8AC3E}">
        <p14:creationId xmlns:p14="http://schemas.microsoft.com/office/powerpoint/2010/main" val="32491738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47</a:t>
            </a:fld>
            <a:endParaRPr lang="en-US"/>
          </a:p>
        </p:txBody>
      </p:sp>
    </p:spTree>
    <p:extLst>
      <p:ext uri="{BB962C8B-B14F-4D97-AF65-F5344CB8AC3E}">
        <p14:creationId xmlns:p14="http://schemas.microsoft.com/office/powerpoint/2010/main" val="32256873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48</a:t>
            </a:fld>
            <a:endParaRPr lang="en-US"/>
          </a:p>
        </p:txBody>
      </p:sp>
    </p:spTree>
    <p:extLst>
      <p:ext uri="{BB962C8B-B14F-4D97-AF65-F5344CB8AC3E}">
        <p14:creationId xmlns:p14="http://schemas.microsoft.com/office/powerpoint/2010/main" val="157146055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49</a:t>
            </a:fld>
            <a:endParaRPr lang="en-US"/>
          </a:p>
        </p:txBody>
      </p:sp>
    </p:spTree>
    <p:extLst>
      <p:ext uri="{BB962C8B-B14F-4D97-AF65-F5344CB8AC3E}">
        <p14:creationId xmlns:p14="http://schemas.microsoft.com/office/powerpoint/2010/main" val="20415737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5</a:t>
            </a:fld>
            <a:endParaRPr lang="en-US"/>
          </a:p>
        </p:txBody>
      </p:sp>
    </p:spTree>
    <p:extLst>
      <p:ext uri="{BB962C8B-B14F-4D97-AF65-F5344CB8AC3E}">
        <p14:creationId xmlns:p14="http://schemas.microsoft.com/office/powerpoint/2010/main" val="332531638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50</a:t>
            </a:fld>
            <a:endParaRPr lang="en-US"/>
          </a:p>
        </p:txBody>
      </p:sp>
    </p:spTree>
    <p:extLst>
      <p:ext uri="{BB962C8B-B14F-4D97-AF65-F5344CB8AC3E}">
        <p14:creationId xmlns:p14="http://schemas.microsoft.com/office/powerpoint/2010/main" val="163237854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51</a:t>
            </a:fld>
            <a:endParaRPr lang="en-US"/>
          </a:p>
        </p:txBody>
      </p:sp>
    </p:spTree>
    <p:extLst>
      <p:ext uri="{BB962C8B-B14F-4D97-AF65-F5344CB8AC3E}">
        <p14:creationId xmlns:p14="http://schemas.microsoft.com/office/powerpoint/2010/main" val="414299819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52</a:t>
            </a:fld>
            <a:endParaRPr lang="en-US"/>
          </a:p>
        </p:txBody>
      </p:sp>
    </p:spTree>
    <p:extLst>
      <p:ext uri="{BB962C8B-B14F-4D97-AF65-F5344CB8AC3E}">
        <p14:creationId xmlns:p14="http://schemas.microsoft.com/office/powerpoint/2010/main" val="4204379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200" kern="1200" dirty="0">
              <a:solidFill>
                <a:schemeClr val="tx1"/>
              </a:solidFill>
              <a:effectLst/>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53</a:t>
            </a:fld>
            <a:endParaRPr lang="en-US"/>
          </a:p>
        </p:txBody>
      </p:sp>
    </p:spTree>
    <p:extLst>
      <p:ext uri="{BB962C8B-B14F-4D97-AF65-F5344CB8AC3E}">
        <p14:creationId xmlns:p14="http://schemas.microsoft.com/office/powerpoint/2010/main" val="397576110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54</a:t>
            </a:fld>
            <a:endParaRPr lang="en-US"/>
          </a:p>
        </p:txBody>
      </p:sp>
    </p:spTree>
    <p:extLst>
      <p:ext uri="{BB962C8B-B14F-4D97-AF65-F5344CB8AC3E}">
        <p14:creationId xmlns:p14="http://schemas.microsoft.com/office/powerpoint/2010/main" val="265620903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55</a:t>
            </a:fld>
            <a:endParaRPr lang="en-US"/>
          </a:p>
        </p:txBody>
      </p:sp>
    </p:spTree>
    <p:extLst>
      <p:ext uri="{BB962C8B-B14F-4D97-AF65-F5344CB8AC3E}">
        <p14:creationId xmlns:p14="http://schemas.microsoft.com/office/powerpoint/2010/main" val="42752124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56</a:t>
            </a:fld>
            <a:endParaRPr lang="en-US"/>
          </a:p>
        </p:txBody>
      </p:sp>
    </p:spTree>
    <p:extLst>
      <p:ext uri="{BB962C8B-B14F-4D97-AF65-F5344CB8AC3E}">
        <p14:creationId xmlns:p14="http://schemas.microsoft.com/office/powerpoint/2010/main" val="16951003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200" kern="1200" dirty="0">
              <a:solidFill>
                <a:schemeClr val="tx1"/>
              </a:solidFill>
              <a:effectLst/>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6</a:t>
            </a:fld>
            <a:endParaRPr lang="en-US"/>
          </a:p>
        </p:txBody>
      </p:sp>
    </p:spTree>
    <p:extLst>
      <p:ext uri="{BB962C8B-B14F-4D97-AF65-F5344CB8AC3E}">
        <p14:creationId xmlns:p14="http://schemas.microsoft.com/office/powerpoint/2010/main" val="4833834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7</a:t>
            </a:fld>
            <a:endParaRPr lang="en-US"/>
          </a:p>
        </p:txBody>
      </p:sp>
    </p:spTree>
    <p:extLst>
      <p:ext uri="{BB962C8B-B14F-4D97-AF65-F5344CB8AC3E}">
        <p14:creationId xmlns:p14="http://schemas.microsoft.com/office/powerpoint/2010/main" val="1012457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8</a:t>
            </a:fld>
            <a:endParaRPr lang="en-US"/>
          </a:p>
        </p:txBody>
      </p:sp>
    </p:spTree>
    <p:extLst>
      <p:ext uri="{BB962C8B-B14F-4D97-AF65-F5344CB8AC3E}">
        <p14:creationId xmlns:p14="http://schemas.microsoft.com/office/powerpoint/2010/main" val="21243083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Header Placeholder 3"/>
          <p:cNvSpPr>
            <a:spLocks noGrp="1"/>
          </p:cNvSpPr>
          <p:nvPr>
            <p:ph type="hdr" sz="quarter"/>
          </p:nvPr>
        </p:nvSpPr>
        <p:spPr/>
        <p:txBody>
          <a:bodyPr/>
          <a:lstStyle/>
          <a:p>
            <a:pPr>
              <a:defRPr/>
            </a:pPr>
            <a:endParaRPr lang="en-US"/>
          </a:p>
        </p:txBody>
      </p:sp>
      <p:sp>
        <p:nvSpPr>
          <p:cNvPr id="5" name="Footer Placeholder 4"/>
          <p:cNvSpPr>
            <a:spLocks noGrp="1"/>
          </p:cNvSpPr>
          <p:nvPr>
            <p:ph type="ftr" sz="quarter" idx="4"/>
          </p:nvPr>
        </p:nvSpPr>
        <p:spPr/>
        <p:txBody>
          <a:bodyPr/>
          <a:lstStyle/>
          <a:p>
            <a:pPr>
              <a:defRPr/>
            </a:pPr>
            <a:endParaRPr lang="en-US"/>
          </a:p>
        </p:txBody>
      </p:sp>
      <p:sp>
        <p:nvSpPr>
          <p:cNvPr id="6" name="Slide Number Placeholder 5"/>
          <p:cNvSpPr>
            <a:spLocks noGrp="1"/>
          </p:cNvSpPr>
          <p:nvPr>
            <p:ph type="sldNum" sz="quarter" idx="5"/>
          </p:nvPr>
        </p:nvSpPr>
        <p:spPr/>
        <p:txBody>
          <a:bodyPr/>
          <a:lstStyle/>
          <a:p>
            <a:pPr>
              <a:defRPr/>
            </a:pPr>
            <a:fld id="{B8FD0BC6-8D0F-4AA6-92ED-A084BB254BA3}" type="slidenum">
              <a:rPr lang="en-US" smtClean="0"/>
              <a:pPr>
                <a:defRPr/>
              </a:pPr>
              <a:t>9</a:t>
            </a:fld>
            <a:endParaRPr lang="en-US"/>
          </a:p>
        </p:txBody>
      </p:sp>
    </p:spTree>
    <p:extLst>
      <p:ext uri="{BB962C8B-B14F-4D97-AF65-F5344CB8AC3E}">
        <p14:creationId xmlns:p14="http://schemas.microsoft.com/office/powerpoint/2010/main" val="80849260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1" name="Rectangle 10"/>
          <p:cNvSpPr/>
          <p:nvPr/>
        </p:nvSpPr>
        <p:spPr>
          <a:xfrm>
            <a:off x="0" y="6324600"/>
            <a:ext cx="9144000" cy="533400"/>
          </a:xfrm>
          <a:prstGeom prst="rect">
            <a:avLst/>
          </a:prstGeom>
          <a:solidFill>
            <a:srgbClr val="4DB848"/>
          </a:solidFill>
          <a:ln>
            <a:solidFill>
              <a:srgbClr val="4DB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7543800" y="228600"/>
            <a:ext cx="1447800" cy="179388"/>
          </a:xfrm>
          <a:prstGeom prst="rect">
            <a:avLst/>
          </a:prstGeom>
          <a:noFill/>
          <a:ln w="9525">
            <a:noFill/>
            <a:miter lim="800000"/>
            <a:headEnd/>
            <a:tailEnd/>
          </a:ln>
        </p:spPr>
      </p:pic>
      <p:sp>
        <p:nvSpPr>
          <p:cNvPr id="157701" name="Title Placeholder 1"/>
          <p:cNvSpPr>
            <a:spLocks noGrp="1"/>
          </p:cNvSpPr>
          <p:nvPr>
            <p:ph type="ctrTitle"/>
          </p:nvPr>
        </p:nvSpPr>
        <p:spPr>
          <a:xfrm>
            <a:off x="0" y="914400"/>
            <a:ext cx="9144000" cy="1524000"/>
          </a:xfrm>
        </p:spPr>
        <p:txBody>
          <a:bodyPr/>
          <a:lstStyle>
            <a:lvl1pPr algn="ctr">
              <a:defRPr sz="4800">
                <a:solidFill>
                  <a:schemeClr val="tx1"/>
                </a:solidFill>
                <a:latin typeface="+mj-lt"/>
              </a:defRPr>
            </a:lvl1pPr>
          </a:lstStyle>
          <a:p>
            <a:r>
              <a:rPr lang="en-US"/>
              <a:t>Click to edit Master title style</a:t>
            </a:r>
            <a:endParaRPr lang="en-US" dirty="0"/>
          </a:p>
        </p:txBody>
      </p:sp>
      <p:pic>
        <p:nvPicPr>
          <p:cNvPr id="2" name="Picture 2"/>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t="20639" b="19964"/>
          <a:stretch/>
        </p:blipFill>
        <p:spPr bwMode="auto">
          <a:xfrm>
            <a:off x="0" y="4343401"/>
            <a:ext cx="9144000" cy="18288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userDrawn="1"/>
        </p:nvSpPr>
        <p:spPr>
          <a:xfrm>
            <a:off x="-24114" y="3124200"/>
            <a:ext cx="9144000" cy="1231106"/>
          </a:xfrm>
          <a:prstGeom prst="rect">
            <a:avLst/>
          </a:prstGeom>
          <a:noFill/>
        </p:spPr>
        <p:txBody>
          <a:bodyPr wrap="square" rtlCol="0">
            <a:spAutoFit/>
          </a:bodyPr>
          <a:lstStyle/>
          <a:p>
            <a:pPr algn="ctr"/>
            <a:r>
              <a:rPr lang="en-US" sz="5400" dirty="0">
                <a:solidFill>
                  <a:srgbClr val="4DB848"/>
                </a:solidFill>
                <a:latin typeface="Century" pitchFamily="18" charset="0"/>
              </a:rPr>
              <a:t>HTML and CSS</a:t>
            </a:r>
            <a:br>
              <a:rPr lang="en-US" sz="5400" dirty="0">
                <a:solidFill>
                  <a:srgbClr val="4DB848"/>
                </a:solidFill>
                <a:latin typeface="Century" pitchFamily="18" charset="0"/>
              </a:rPr>
            </a:br>
            <a:r>
              <a:rPr lang="en-US" sz="2000" dirty="0">
                <a:solidFill>
                  <a:srgbClr val="4DB848"/>
                </a:solidFill>
                <a:latin typeface="Century" pitchFamily="18" charset="0"/>
              </a:rPr>
              <a:t>6</a:t>
            </a:r>
            <a:r>
              <a:rPr lang="en-US" sz="2000" baseline="30000" dirty="0">
                <a:solidFill>
                  <a:srgbClr val="4DB848"/>
                </a:solidFill>
                <a:latin typeface="Century" pitchFamily="18" charset="0"/>
              </a:rPr>
              <a:t>TH</a:t>
            </a:r>
            <a:r>
              <a:rPr lang="en-US" sz="2000" dirty="0">
                <a:solidFill>
                  <a:srgbClr val="4DB848"/>
                </a:solidFill>
                <a:latin typeface="Century" pitchFamily="18" charset="0"/>
              </a:rPr>
              <a:t> EDITION</a:t>
            </a:r>
            <a:endParaRPr lang="en-US" sz="5400" dirty="0">
              <a:solidFill>
                <a:srgbClr val="4DB848"/>
              </a:solidFill>
              <a:latin typeface="Century" pitchFamily="18"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4"/>
          <p:cNvSpPr>
            <a:spLocks noGrp="1"/>
          </p:cNvSpPr>
          <p:nvPr>
            <p:ph type="ftr" sz="quarter" idx="10"/>
          </p:nvPr>
        </p:nvSpPr>
        <p:spPr/>
        <p:txBody>
          <a:bodyPr/>
          <a:lstStyle>
            <a:lvl1pPr>
              <a:defRPr/>
            </a:lvl1pPr>
          </a:lstStyle>
          <a:p>
            <a:pPr>
              <a:defRPr/>
            </a:pPr>
            <a:r>
              <a:rPr lang="en-US"/>
              <a:t>New Perspectives on HTML5, CSS3, and JavaScript, 6th Edition</a:t>
            </a:r>
          </a:p>
        </p:txBody>
      </p:sp>
      <p:sp>
        <p:nvSpPr>
          <p:cNvPr id="5" name="Slide Number Placeholder 5"/>
          <p:cNvSpPr>
            <a:spLocks noGrp="1"/>
          </p:cNvSpPr>
          <p:nvPr>
            <p:ph type="sldNum" sz="quarter" idx="11"/>
          </p:nvPr>
        </p:nvSpPr>
        <p:spPr/>
        <p:txBody>
          <a:bodyPr/>
          <a:lstStyle>
            <a:lvl1pPr>
              <a:defRPr/>
            </a:lvl1pPr>
          </a:lstStyle>
          <a:p>
            <a:pPr>
              <a:defRPr/>
            </a:pPr>
            <a:fld id="{A7E68308-05FC-4E0E-B40C-6888CC4CB716}" type="slidenum">
              <a:rPr lang="en-US" smtClean="0"/>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52400"/>
            <a:ext cx="2171700" cy="5973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0" y="152400"/>
            <a:ext cx="6362700" cy="5973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4"/>
          <p:cNvSpPr>
            <a:spLocks noGrp="1"/>
          </p:cNvSpPr>
          <p:nvPr>
            <p:ph type="ftr" sz="quarter" idx="10"/>
          </p:nvPr>
        </p:nvSpPr>
        <p:spPr/>
        <p:txBody>
          <a:bodyPr/>
          <a:lstStyle>
            <a:lvl1pPr>
              <a:defRPr/>
            </a:lvl1pPr>
          </a:lstStyle>
          <a:p>
            <a:pPr>
              <a:defRPr/>
            </a:pPr>
            <a:r>
              <a:rPr lang="en-US"/>
              <a:t>New Perspectives on HTML5, CSS3, and JavaScript, 6th Edition</a:t>
            </a:r>
          </a:p>
        </p:txBody>
      </p:sp>
      <p:sp>
        <p:nvSpPr>
          <p:cNvPr id="5" name="Slide Number Placeholder 5"/>
          <p:cNvSpPr>
            <a:spLocks noGrp="1"/>
          </p:cNvSpPr>
          <p:nvPr>
            <p:ph type="sldNum" sz="quarter" idx="11"/>
          </p:nvPr>
        </p:nvSpPr>
        <p:spPr/>
        <p:txBody>
          <a:bodyPr/>
          <a:lstStyle>
            <a:lvl1pPr>
              <a:defRPr/>
            </a:lvl1pPr>
          </a:lstStyle>
          <a:p>
            <a:pPr>
              <a:defRPr/>
            </a:pPr>
            <a:fld id="{A2DF1A2F-29E8-4233-ACB0-F4A965379721}" type="slidenum">
              <a:rPr lang="en-US" smtClean="0"/>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8305800" cy="944563"/>
          </a:xfrm>
        </p:spPr>
        <p:txBody>
          <a:bodyPr/>
          <a:lstStyle/>
          <a:p>
            <a:r>
              <a:rPr lang="en-US"/>
              <a:t>Click to edit Master title style</a:t>
            </a:r>
          </a:p>
        </p:txBody>
      </p:sp>
      <p:sp>
        <p:nvSpPr>
          <p:cNvPr id="3" name="Text Placeholder 2"/>
          <p:cNvSpPr>
            <a:spLocks noGrp="1"/>
          </p:cNvSpPr>
          <p:nvPr>
            <p:ph type="body" sz="half" idx="1"/>
          </p:nvPr>
        </p:nvSpPr>
        <p:spPr>
          <a:xfrm>
            <a:off x="0" y="1219200"/>
            <a:ext cx="42672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419600" y="1219200"/>
            <a:ext cx="42672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lvl1pPr>
              <a:defRPr/>
            </a:lvl1pPr>
          </a:lstStyle>
          <a:p>
            <a:pPr>
              <a:defRPr/>
            </a:pPr>
            <a:r>
              <a:rPr lang="en-US"/>
              <a:t>New Perspectives on HTML5, CSS3, and JavaScript, 6th Edition</a:t>
            </a:r>
          </a:p>
        </p:txBody>
      </p:sp>
      <p:sp>
        <p:nvSpPr>
          <p:cNvPr id="6" name="Slide Number Placeholder 5"/>
          <p:cNvSpPr>
            <a:spLocks noGrp="1"/>
          </p:cNvSpPr>
          <p:nvPr>
            <p:ph type="sldNum" sz="quarter" idx="11"/>
          </p:nvPr>
        </p:nvSpPr>
        <p:spPr/>
        <p:txBody>
          <a:bodyPr/>
          <a:lstStyle>
            <a:lvl1pPr>
              <a:defRPr/>
            </a:lvl1pPr>
          </a:lstStyle>
          <a:p>
            <a:pPr>
              <a:defRPr/>
            </a:pPr>
            <a:fld id="{E8176FCD-123C-43DF-9841-58750E1848FB}"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57200" y="1219200"/>
            <a:ext cx="8305800" cy="4906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4"/>
          <p:cNvSpPr>
            <a:spLocks noGrp="1"/>
          </p:cNvSpPr>
          <p:nvPr>
            <p:ph type="ftr" sz="quarter" idx="10"/>
          </p:nvPr>
        </p:nvSpPr>
        <p:spPr>
          <a:xfrm>
            <a:off x="0" y="6400800"/>
            <a:ext cx="8229600" cy="457200"/>
          </a:xfrm>
        </p:spPr>
        <p:txBody>
          <a:bodyPr/>
          <a:lstStyle>
            <a:lvl1pPr>
              <a:defRPr/>
            </a:lvl1pPr>
          </a:lstStyle>
          <a:p>
            <a:pPr>
              <a:defRPr/>
            </a:pPr>
            <a:r>
              <a:rPr lang="en-US"/>
              <a:t>New Perspectives on HTML5, CSS3, and JavaScript, 6th Edition</a:t>
            </a:r>
            <a:endParaRPr lang="en-US" dirty="0"/>
          </a:p>
        </p:txBody>
      </p:sp>
      <p:sp>
        <p:nvSpPr>
          <p:cNvPr id="5" name="Slide Number Placeholder 5"/>
          <p:cNvSpPr>
            <a:spLocks noGrp="1"/>
          </p:cNvSpPr>
          <p:nvPr>
            <p:ph type="sldNum" sz="quarter" idx="11"/>
          </p:nvPr>
        </p:nvSpPr>
        <p:spPr>
          <a:xfrm>
            <a:off x="8610600" y="6400800"/>
            <a:ext cx="533400" cy="457200"/>
          </a:xfrm>
        </p:spPr>
        <p:txBody>
          <a:bodyPr/>
          <a:lstStyle>
            <a:lvl1pPr>
              <a:defRPr/>
            </a:lvl1pPr>
          </a:lstStyle>
          <a:p>
            <a:pPr>
              <a:defRPr/>
            </a:pPr>
            <a:fld id="{D088EE75-1E5F-46E6-9335-A082CDF6502C}" type="slidenum">
              <a:rPr lang="en-US" smtClean="0"/>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Footer Placeholder 4"/>
          <p:cNvSpPr>
            <a:spLocks noGrp="1"/>
          </p:cNvSpPr>
          <p:nvPr>
            <p:ph type="ftr" sz="quarter" idx="10"/>
          </p:nvPr>
        </p:nvSpPr>
        <p:spPr/>
        <p:txBody>
          <a:bodyPr/>
          <a:lstStyle>
            <a:lvl1pPr>
              <a:defRPr/>
            </a:lvl1pPr>
          </a:lstStyle>
          <a:p>
            <a:pPr>
              <a:defRPr/>
            </a:pPr>
            <a:r>
              <a:rPr lang="en-US"/>
              <a:t>New Perspectives on HTML5, CSS3, and JavaScript, 6th Edition</a:t>
            </a:r>
          </a:p>
        </p:txBody>
      </p:sp>
      <p:sp>
        <p:nvSpPr>
          <p:cNvPr id="5" name="Slide Number Placeholder 5"/>
          <p:cNvSpPr>
            <a:spLocks noGrp="1"/>
          </p:cNvSpPr>
          <p:nvPr>
            <p:ph type="sldNum" sz="quarter" idx="11"/>
          </p:nvPr>
        </p:nvSpPr>
        <p:spPr/>
        <p:txBody>
          <a:bodyPr/>
          <a:lstStyle>
            <a:lvl1pPr>
              <a:defRPr/>
            </a:lvl1pPr>
          </a:lstStyle>
          <a:p>
            <a:pPr>
              <a:defRPr/>
            </a:pPr>
            <a:fld id="{B4267854-6943-4EA1-A35F-6D0D6AF6D24E}" type="slidenum">
              <a:rPr lang="en-US" smtClean="0"/>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0" y="1219200"/>
            <a:ext cx="4267200" cy="4906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419600" y="1219200"/>
            <a:ext cx="4267200" cy="4906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lvl1pPr>
              <a:defRPr/>
            </a:lvl1pPr>
          </a:lstStyle>
          <a:p>
            <a:pPr>
              <a:defRPr/>
            </a:pPr>
            <a:r>
              <a:rPr lang="en-US"/>
              <a:t>New Perspectives on HTML5, CSS3, and JavaScript, 6th Edition</a:t>
            </a:r>
          </a:p>
        </p:txBody>
      </p:sp>
      <p:sp>
        <p:nvSpPr>
          <p:cNvPr id="6" name="Slide Number Placeholder 5"/>
          <p:cNvSpPr>
            <a:spLocks noGrp="1"/>
          </p:cNvSpPr>
          <p:nvPr>
            <p:ph type="sldNum" sz="quarter" idx="11"/>
          </p:nvPr>
        </p:nvSpPr>
        <p:spPr/>
        <p:txBody>
          <a:bodyPr/>
          <a:lstStyle>
            <a:lvl1pPr>
              <a:defRPr/>
            </a:lvl1pPr>
          </a:lstStyle>
          <a:p>
            <a:pPr>
              <a:defRPr/>
            </a:pPr>
            <a:fld id="{E9069E21-BE48-430B-900D-611290B0DBE4}" type="slidenum">
              <a:rPr lang="en-US" smtClean="0"/>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4"/>
          <p:cNvSpPr>
            <a:spLocks noGrp="1"/>
          </p:cNvSpPr>
          <p:nvPr>
            <p:ph type="ftr" sz="quarter" idx="10"/>
          </p:nvPr>
        </p:nvSpPr>
        <p:spPr/>
        <p:txBody>
          <a:bodyPr/>
          <a:lstStyle>
            <a:lvl1pPr>
              <a:defRPr/>
            </a:lvl1pPr>
          </a:lstStyle>
          <a:p>
            <a:pPr>
              <a:defRPr/>
            </a:pPr>
            <a:r>
              <a:rPr lang="en-US"/>
              <a:t>New Perspectives on HTML5, CSS3, and JavaScript, 6th Edition</a:t>
            </a:r>
          </a:p>
        </p:txBody>
      </p:sp>
      <p:sp>
        <p:nvSpPr>
          <p:cNvPr id="8" name="Slide Number Placeholder 5"/>
          <p:cNvSpPr>
            <a:spLocks noGrp="1"/>
          </p:cNvSpPr>
          <p:nvPr>
            <p:ph type="sldNum" sz="quarter" idx="11"/>
          </p:nvPr>
        </p:nvSpPr>
        <p:spPr/>
        <p:txBody>
          <a:bodyPr/>
          <a:lstStyle>
            <a:lvl1pPr>
              <a:defRPr/>
            </a:lvl1pPr>
          </a:lstStyle>
          <a:p>
            <a:pPr>
              <a:defRPr/>
            </a:pPr>
            <a:fld id="{3BAE895E-8795-47A2-AC5D-08DF663D8F59}" type="slidenum">
              <a:rPr lang="en-US" smtClean="0"/>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4"/>
          <p:cNvSpPr>
            <a:spLocks noGrp="1"/>
          </p:cNvSpPr>
          <p:nvPr>
            <p:ph type="ftr" sz="quarter" idx="10"/>
          </p:nvPr>
        </p:nvSpPr>
        <p:spPr/>
        <p:txBody>
          <a:bodyPr/>
          <a:lstStyle>
            <a:lvl1pPr>
              <a:defRPr/>
            </a:lvl1pPr>
          </a:lstStyle>
          <a:p>
            <a:pPr>
              <a:defRPr/>
            </a:pPr>
            <a:r>
              <a:rPr lang="en-US"/>
              <a:t>New Perspectives on HTML5, CSS3, and JavaScript, 6th Edition</a:t>
            </a:r>
          </a:p>
        </p:txBody>
      </p:sp>
      <p:sp>
        <p:nvSpPr>
          <p:cNvPr id="4" name="Slide Number Placeholder 5"/>
          <p:cNvSpPr>
            <a:spLocks noGrp="1"/>
          </p:cNvSpPr>
          <p:nvPr>
            <p:ph type="sldNum" sz="quarter" idx="11"/>
          </p:nvPr>
        </p:nvSpPr>
        <p:spPr/>
        <p:txBody>
          <a:bodyPr/>
          <a:lstStyle>
            <a:lvl1pPr>
              <a:defRPr/>
            </a:lvl1pPr>
          </a:lstStyle>
          <a:p>
            <a:pPr>
              <a:defRPr/>
            </a:pPr>
            <a:fld id="{793D0548-38AA-46C2-A9F1-2327DE349312}" type="slidenum">
              <a:rPr lang="en-US" smtClean="0"/>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p:cNvSpPr>
            <a:spLocks noGrp="1"/>
          </p:cNvSpPr>
          <p:nvPr>
            <p:ph type="ftr" sz="quarter" idx="10"/>
          </p:nvPr>
        </p:nvSpPr>
        <p:spPr/>
        <p:txBody>
          <a:bodyPr/>
          <a:lstStyle>
            <a:lvl1pPr>
              <a:defRPr/>
            </a:lvl1pPr>
          </a:lstStyle>
          <a:p>
            <a:pPr>
              <a:defRPr/>
            </a:pPr>
            <a:r>
              <a:rPr lang="en-US"/>
              <a:t>New Perspectives on HTML5, CSS3, and JavaScript, 6th Edition</a:t>
            </a:r>
          </a:p>
        </p:txBody>
      </p:sp>
      <p:sp>
        <p:nvSpPr>
          <p:cNvPr id="3" name="Slide Number Placeholder 5"/>
          <p:cNvSpPr>
            <a:spLocks noGrp="1"/>
          </p:cNvSpPr>
          <p:nvPr>
            <p:ph type="sldNum" sz="quarter" idx="11"/>
          </p:nvPr>
        </p:nvSpPr>
        <p:spPr/>
        <p:txBody>
          <a:bodyPr/>
          <a:lstStyle>
            <a:lvl1pPr>
              <a:defRPr/>
            </a:lvl1pPr>
          </a:lstStyle>
          <a:p>
            <a:pPr>
              <a:defRPr/>
            </a:pPr>
            <a:fld id="{4DADDAD3-53C8-432F-AA8D-8B36CD6B77D3}" type="slidenum">
              <a:rPr lang="en-US" smtClean="0"/>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pPr>
              <a:defRPr/>
            </a:pPr>
            <a:r>
              <a:rPr lang="en-US"/>
              <a:t>New Perspectives on HTML5, CSS3, and JavaScript, 6th Edition</a:t>
            </a:r>
          </a:p>
        </p:txBody>
      </p:sp>
      <p:sp>
        <p:nvSpPr>
          <p:cNvPr id="6" name="Slide Number Placeholder 5"/>
          <p:cNvSpPr>
            <a:spLocks noGrp="1"/>
          </p:cNvSpPr>
          <p:nvPr>
            <p:ph type="sldNum" sz="quarter" idx="11"/>
          </p:nvPr>
        </p:nvSpPr>
        <p:spPr/>
        <p:txBody>
          <a:bodyPr/>
          <a:lstStyle>
            <a:lvl1pPr>
              <a:defRPr/>
            </a:lvl1pPr>
          </a:lstStyle>
          <a:p>
            <a:pPr>
              <a:defRPr/>
            </a:pPr>
            <a:fld id="{170FCC15-0FF2-464A-88D5-4891C16B5D27}" type="slidenum">
              <a:rPr lang="en-US" smtClean="0"/>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pPr>
              <a:defRPr/>
            </a:pPr>
            <a:r>
              <a:rPr lang="en-US"/>
              <a:t>New Perspectives on HTML5, CSS3, and JavaScript, 6th Edition</a:t>
            </a:r>
          </a:p>
        </p:txBody>
      </p:sp>
      <p:sp>
        <p:nvSpPr>
          <p:cNvPr id="6" name="Slide Number Placeholder 5"/>
          <p:cNvSpPr>
            <a:spLocks noGrp="1"/>
          </p:cNvSpPr>
          <p:nvPr>
            <p:ph type="sldNum" sz="quarter" idx="11"/>
          </p:nvPr>
        </p:nvSpPr>
        <p:spPr/>
        <p:txBody>
          <a:bodyPr/>
          <a:lstStyle>
            <a:lvl1pPr>
              <a:defRPr/>
            </a:lvl1pPr>
          </a:lstStyle>
          <a:p>
            <a:pPr>
              <a:defRPr/>
            </a:pPr>
            <a:fld id="{AAD0E3A4-01D6-4927-AB27-24638F64E5B0}" type="slidenum">
              <a:rPr lang="en-US" smtClean="0"/>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p:cNvSpPr/>
          <p:nvPr/>
        </p:nvSpPr>
        <p:spPr>
          <a:xfrm>
            <a:off x="8763000" y="0"/>
            <a:ext cx="381000" cy="6858000"/>
          </a:xfrm>
          <a:prstGeom prst="rect">
            <a:avLst/>
          </a:prstGeom>
          <a:gradFill flip="none" rotWithShape="1">
            <a:gsLst>
              <a:gs pos="36000">
                <a:schemeClr val="bg1"/>
              </a:gs>
              <a:gs pos="100000">
                <a:srgbClr val="4DB84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0" y="0"/>
            <a:ext cx="381000" cy="6858000"/>
          </a:xfrm>
          <a:prstGeom prst="rect">
            <a:avLst/>
          </a:prstGeom>
          <a:gradFill flip="none" rotWithShape="1">
            <a:gsLst>
              <a:gs pos="0">
                <a:srgbClr val="4DB848"/>
              </a:gs>
              <a:gs pos="65000">
                <a:schemeClr val="bg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p:nvCxnSpPr>
        <p:spPr>
          <a:xfrm>
            <a:off x="457200" y="1143000"/>
            <a:ext cx="8686800" cy="1588"/>
          </a:xfrm>
          <a:prstGeom prst="line">
            <a:avLst/>
          </a:prstGeom>
        </p:spPr>
        <p:style>
          <a:lnRef idx="1">
            <a:schemeClr val="dk1"/>
          </a:lnRef>
          <a:fillRef idx="0">
            <a:schemeClr val="dk1"/>
          </a:fillRef>
          <a:effectRef idx="0">
            <a:schemeClr val="dk1"/>
          </a:effectRef>
          <a:fontRef idx="minor">
            <a:schemeClr val="tx1"/>
          </a:fontRef>
        </p:style>
      </p:cxnSp>
      <p:sp>
        <p:nvSpPr>
          <p:cNvPr id="1029" name="Title Placeholder 1"/>
          <p:cNvSpPr>
            <a:spLocks noGrp="1"/>
          </p:cNvSpPr>
          <p:nvPr>
            <p:ph type="title"/>
          </p:nvPr>
        </p:nvSpPr>
        <p:spPr bwMode="auto">
          <a:xfrm>
            <a:off x="457200" y="152400"/>
            <a:ext cx="8305800" cy="944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030" name="Text Placeholder 2"/>
          <p:cNvSpPr>
            <a:spLocks noGrp="1"/>
          </p:cNvSpPr>
          <p:nvPr>
            <p:ph type="body" idx="1"/>
          </p:nvPr>
        </p:nvSpPr>
        <p:spPr bwMode="auto">
          <a:xfrm>
            <a:off x="457200" y="1219200"/>
            <a:ext cx="8229600" cy="4906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4"/>
          <p:cNvSpPr>
            <a:spLocks noGrp="1"/>
          </p:cNvSpPr>
          <p:nvPr>
            <p:ph type="ftr" sz="quarter" idx="3"/>
          </p:nvPr>
        </p:nvSpPr>
        <p:spPr>
          <a:xfrm>
            <a:off x="0" y="6400800"/>
            <a:ext cx="8229600" cy="457200"/>
          </a:xfrm>
          <a:prstGeom prst="rect">
            <a:avLst/>
          </a:prstGeom>
        </p:spPr>
        <p:txBody>
          <a:bodyPr vert="horz" wrap="square" lIns="91440" tIns="45720" rIns="91440" bIns="45720" numCol="1" anchor="ctr" anchorCtr="0" compatLnSpc="1">
            <a:prstTxWarp prst="textNoShape">
              <a:avLst/>
            </a:prstTxWarp>
          </a:bodyPr>
          <a:lstStyle>
            <a:lvl1pPr>
              <a:defRPr sz="1200" b="1" smtClean="0">
                <a:solidFill>
                  <a:schemeClr val="tx1"/>
                </a:solidFill>
                <a:latin typeface="+mn-lt"/>
              </a:defRPr>
            </a:lvl1pPr>
          </a:lstStyle>
          <a:p>
            <a:pPr>
              <a:defRPr/>
            </a:pPr>
            <a:r>
              <a:rPr lang="en-US"/>
              <a:t>New Perspectives on HTML5, CSS3, and JavaScript, 6th Edition</a:t>
            </a:r>
            <a:endParaRPr lang="en-US" dirty="0"/>
          </a:p>
        </p:txBody>
      </p:sp>
      <p:sp>
        <p:nvSpPr>
          <p:cNvPr id="11" name="Slide Number Placeholder 5"/>
          <p:cNvSpPr>
            <a:spLocks noGrp="1"/>
          </p:cNvSpPr>
          <p:nvPr>
            <p:ph type="sldNum" sz="quarter" idx="4"/>
          </p:nvPr>
        </p:nvSpPr>
        <p:spPr>
          <a:xfrm>
            <a:off x="8610600" y="6400800"/>
            <a:ext cx="533400" cy="457200"/>
          </a:xfrm>
          <a:prstGeom prst="rect">
            <a:avLst/>
          </a:prstGeom>
        </p:spPr>
        <p:txBody>
          <a:bodyPr vert="horz" lIns="91440" tIns="45720" rIns="91440" bIns="45720" rtlCol="0" anchor="ctr"/>
          <a:lstStyle>
            <a:lvl1pPr algn="r" fontAlgn="auto">
              <a:spcBef>
                <a:spcPts val="0"/>
              </a:spcBef>
              <a:spcAft>
                <a:spcPts val="0"/>
              </a:spcAft>
              <a:defRPr sz="1200" b="1" smtClean="0">
                <a:latin typeface="+mn-lt"/>
                <a:cs typeface="+mn-cs"/>
              </a:defRPr>
            </a:lvl1pPr>
          </a:lstStyle>
          <a:p>
            <a:pPr>
              <a:defRPr/>
            </a:pPr>
            <a:fld id="{B725BB79-D32A-467B-BABB-CD11575A6E11}" type="slidenum">
              <a:rPr lang="en-US" smtClean="0"/>
              <a:pPr>
                <a:defRPr/>
              </a:pPr>
              <a:t>‹#›</a:t>
            </a:fld>
            <a:endParaRPr lang="en-US"/>
          </a:p>
        </p:txBody>
      </p:sp>
      <p:sp>
        <p:nvSpPr>
          <p:cNvPr id="156683" name="Text Box 11"/>
          <p:cNvSpPr txBox="1">
            <a:spLocks noChangeArrowheads="1"/>
          </p:cNvSpPr>
          <p:nvPr/>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sp>
        <p:nvSpPr>
          <p:cNvPr id="12" name="Text Box 11"/>
          <p:cNvSpPr txBox="1">
            <a:spLocks noChangeArrowheads="1"/>
          </p:cNvSpPr>
          <p:nvPr/>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sp>
        <p:nvSpPr>
          <p:cNvPr id="13" name="Text Box 11"/>
          <p:cNvSpPr txBox="1">
            <a:spLocks noChangeArrowheads="1"/>
          </p:cNvSpPr>
          <p:nvPr/>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cxnSp>
        <p:nvCxnSpPr>
          <p:cNvPr id="17" name="Straight Connector 16"/>
          <p:cNvCxnSpPr/>
          <p:nvPr/>
        </p:nvCxnSpPr>
        <p:spPr>
          <a:xfrm>
            <a:off x="0" y="6400800"/>
            <a:ext cx="8686800" cy="0"/>
          </a:xfrm>
          <a:prstGeom prst="line">
            <a:avLst/>
          </a:prstGeom>
        </p:spPr>
        <p:style>
          <a:lnRef idx="1">
            <a:schemeClr val="dk1"/>
          </a:lnRef>
          <a:fillRef idx="0">
            <a:schemeClr val="dk1"/>
          </a:fillRef>
          <a:effectRef idx="0">
            <a:schemeClr val="dk1"/>
          </a:effectRef>
          <a:fontRef idx="minor">
            <a:schemeClr val="tx1"/>
          </a:fontRef>
        </p:style>
      </p:cxnSp>
      <p:sp>
        <p:nvSpPr>
          <p:cNvPr id="14" name="Text Box 11"/>
          <p:cNvSpPr txBox="1">
            <a:spLocks noChangeArrowheads="1"/>
          </p:cNvSpPr>
          <p:nvPr/>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sp>
        <p:nvSpPr>
          <p:cNvPr id="18" name="Text Box 11"/>
          <p:cNvSpPr txBox="1">
            <a:spLocks noChangeArrowheads="1"/>
          </p:cNvSpPr>
          <p:nvPr/>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hf hdr="0" ftr="0" dt="0"/>
  <p:txStyles>
    <p:titleStyle>
      <a:lvl1pPr algn="l" rtl="0" eaLnBrk="1" fontAlgn="base" hangingPunct="1">
        <a:spcBef>
          <a:spcPct val="0"/>
        </a:spcBef>
        <a:spcAft>
          <a:spcPct val="0"/>
        </a:spcAft>
        <a:defRPr sz="4400" b="1">
          <a:solidFill>
            <a:srgbClr val="20409A"/>
          </a:solidFill>
          <a:latin typeface="+mj-lt"/>
          <a:ea typeface="+mj-ea"/>
          <a:cs typeface="+mj-cs"/>
        </a:defRPr>
      </a:lvl1pPr>
      <a:lvl2pPr algn="l" rtl="0" eaLnBrk="1" fontAlgn="base" hangingPunct="1">
        <a:spcBef>
          <a:spcPct val="0"/>
        </a:spcBef>
        <a:spcAft>
          <a:spcPct val="0"/>
        </a:spcAft>
        <a:defRPr sz="4400">
          <a:solidFill>
            <a:schemeClr val="tx1"/>
          </a:solidFill>
          <a:latin typeface="Calibri" pitchFamily="34" charset="0"/>
        </a:defRPr>
      </a:lvl2pPr>
      <a:lvl3pPr algn="l" rtl="0" eaLnBrk="1" fontAlgn="base" hangingPunct="1">
        <a:spcBef>
          <a:spcPct val="0"/>
        </a:spcBef>
        <a:spcAft>
          <a:spcPct val="0"/>
        </a:spcAft>
        <a:defRPr sz="4400">
          <a:solidFill>
            <a:schemeClr val="tx1"/>
          </a:solidFill>
          <a:latin typeface="Calibri" pitchFamily="34" charset="0"/>
        </a:defRPr>
      </a:lvl3pPr>
      <a:lvl4pPr algn="l" rtl="0" eaLnBrk="1" fontAlgn="base" hangingPunct="1">
        <a:spcBef>
          <a:spcPct val="0"/>
        </a:spcBef>
        <a:spcAft>
          <a:spcPct val="0"/>
        </a:spcAft>
        <a:defRPr sz="4400">
          <a:solidFill>
            <a:schemeClr val="tx1"/>
          </a:solidFill>
          <a:latin typeface="Calibri" pitchFamily="34" charset="0"/>
        </a:defRPr>
      </a:lvl4pPr>
      <a:lvl5pPr algn="l" rtl="0" eaLnBrk="1" fontAlgn="base" hangingPunct="1">
        <a:spcBef>
          <a:spcPct val="0"/>
        </a:spcBef>
        <a:spcAft>
          <a:spcPct val="0"/>
        </a:spcAft>
        <a:defRPr sz="4400">
          <a:solidFill>
            <a:schemeClr val="tx1"/>
          </a:solidFill>
          <a:latin typeface="Calibri" pitchFamily="34" charset="0"/>
        </a:defRPr>
      </a:lvl5pPr>
      <a:lvl6pPr marL="457200" algn="l" rtl="0" eaLnBrk="1" fontAlgn="base" hangingPunct="1">
        <a:spcBef>
          <a:spcPct val="0"/>
        </a:spcBef>
        <a:spcAft>
          <a:spcPct val="0"/>
        </a:spcAft>
        <a:defRPr sz="4400">
          <a:solidFill>
            <a:schemeClr val="tx1"/>
          </a:solidFill>
          <a:latin typeface="Calibri" pitchFamily="34" charset="0"/>
        </a:defRPr>
      </a:lvl6pPr>
      <a:lvl7pPr marL="914400" algn="l" rtl="0" eaLnBrk="1" fontAlgn="base" hangingPunct="1">
        <a:spcBef>
          <a:spcPct val="0"/>
        </a:spcBef>
        <a:spcAft>
          <a:spcPct val="0"/>
        </a:spcAft>
        <a:defRPr sz="4400">
          <a:solidFill>
            <a:schemeClr val="tx1"/>
          </a:solidFill>
          <a:latin typeface="Calibri" pitchFamily="34" charset="0"/>
        </a:defRPr>
      </a:lvl7pPr>
      <a:lvl8pPr marL="1371600" algn="l" rtl="0" eaLnBrk="1" fontAlgn="base" hangingPunct="1">
        <a:spcBef>
          <a:spcPct val="0"/>
        </a:spcBef>
        <a:spcAft>
          <a:spcPct val="0"/>
        </a:spcAft>
        <a:defRPr sz="4400">
          <a:solidFill>
            <a:schemeClr val="tx1"/>
          </a:solidFill>
          <a:latin typeface="Calibri" pitchFamily="34" charset="0"/>
        </a:defRPr>
      </a:lvl8pPr>
      <a:lvl9pPr marL="1828800" algn="l"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Clr>
          <a:srgbClr val="20409A"/>
        </a:buClr>
        <a:buFont typeface="Arial"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20409A"/>
        </a:buClr>
        <a:buFont typeface="Arial" charset="0"/>
        <a:buChar char="–"/>
        <a:defRPr sz="2800">
          <a:solidFill>
            <a:schemeClr val="tx1"/>
          </a:solidFill>
          <a:latin typeface="+mn-lt"/>
        </a:defRPr>
      </a:lvl2pPr>
      <a:lvl3pPr marL="1143000" indent="-228600" algn="l" rtl="0" eaLnBrk="1" fontAlgn="base" hangingPunct="1">
        <a:spcBef>
          <a:spcPct val="20000"/>
        </a:spcBef>
        <a:spcAft>
          <a:spcPct val="0"/>
        </a:spcAft>
        <a:buClr>
          <a:srgbClr val="20409A"/>
        </a:buClr>
        <a:buFont typeface="Arial" charset="0"/>
        <a:buChar char="•"/>
        <a:defRPr sz="2400">
          <a:solidFill>
            <a:schemeClr val="tx1"/>
          </a:solidFill>
          <a:latin typeface="+mn-lt"/>
        </a:defRPr>
      </a:lvl3pPr>
      <a:lvl4pPr marL="1600200" indent="-228600" algn="l" rtl="0" eaLnBrk="1" fontAlgn="base" hangingPunct="1">
        <a:spcBef>
          <a:spcPct val="20000"/>
        </a:spcBef>
        <a:spcAft>
          <a:spcPct val="0"/>
        </a:spcAft>
        <a:buClr>
          <a:srgbClr val="20409A"/>
        </a:buClr>
        <a:buFont typeface="Arial" charset="0"/>
        <a:buChar char="–"/>
        <a:defRPr sz="2000">
          <a:solidFill>
            <a:schemeClr val="tx1"/>
          </a:solidFill>
          <a:latin typeface="+mn-lt"/>
        </a:defRPr>
      </a:lvl4pPr>
      <a:lvl5pPr marL="2057400" indent="-228600" algn="l" rtl="0" eaLnBrk="1" fontAlgn="base" hangingPunct="1">
        <a:spcBef>
          <a:spcPct val="20000"/>
        </a:spcBef>
        <a:spcAft>
          <a:spcPct val="0"/>
        </a:spcAft>
        <a:buClr>
          <a:srgbClr val="20409A"/>
        </a:buClr>
        <a:buFont typeface="Arial" charset="0"/>
        <a:buChar char="»"/>
        <a:defRPr sz="2000">
          <a:solidFill>
            <a:schemeClr val="tx1"/>
          </a:solidFill>
          <a:latin typeface="+mn-lt"/>
        </a:defRPr>
      </a:lvl5pPr>
      <a:lvl6pPr marL="2514600" indent="-228600" algn="l" rtl="0" eaLnBrk="1" fontAlgn="base" hangingPunct="1">
        <a:spcBef>
          <a:spcPct val="20000"/>
        </a:spcBef>
        <a:spcAft>
          <a:spcPct val="0"/>
        </a:spcAft>
        <a:buFont typeface="Arial" charset="0"/>
        <a:buChar char="»"/>
        <a:defRPr sz="2000">
          <a:solidFill>
            <a:schemeClr val="tx1"/>
          </a:solidFill>
          <a:latin typeface="+mn-lt"/>
        </a:defRPr>
      </a:lvl6pPr>
      <a:lvl7pPr marL="2971800" indent="-228600" algn="l" rtl="0" eaLnBrk="1" fontAlgn="base" hangingPunct="1">
        <a:spcBef>
          <a:spcPct val="20000"/>
        </a:spcBef>
        <a:spcAft>
          <a:spcPct val="0"/>
        </a:spcAft>
        <a:buFont typeface="Arial" charset="0"/>
        <a:buChar char="»"/>
        <a:defRPr sz="2000">
          <a:solidFill>
            <a:schemeClr val="tx1"/>
          </a:solidFill>
          <a:latin typeface="+mn-lt"/>
        </a:defRPr>
      </a:lvl7pPr>
      <a:lvl8pPr marL="3429000" indent="-228600" algn="l" rtl="0" eaLnBrk="1" fontAlgn="base" hangingPunct="1">
        <a:spcBef>
          <a:spcPct val="20000"/>
        </a:spcBef>
        <a:spcAft>
          <a:spcPct val="0"/>
        </a:spcAft>
        <a:buFont typeface="Arial" charset="0"/>
        <a:buChar char="»"/>
        <a:defRPr sz="2000">
          <a:solidFill>
            <a:schemeClr val="tx1"/>
          </a:solidFill>
          <a:latin typeface="+mn-lt"/>
        </a:defRPr>
      </a:lvl8pPr>
      <a:lvl9pPr marL="3886200" indent="-228600" algn="l" rtl="0" eaLnBrk="1" fontAlgn="base" hangingPunct="1">
        <a:spcBef>
          <a:spcPct val="20000"/>
        </a:spcBef>
        <a:spcAft>
          <a:spcPct val="0"/>
        </a:spcAft>
        <a:buFont typeface="Arial" charset="0"/>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ctrTitle"/>
          </p:nvPr>
        </p:nvSpPr>
        <p:spPr/>
        <p:txBody>
          <a:bodyPr/>
          <a:lstStyle/>
          <a:p>
            <a:pPr algn="ctr" eaLnBrk="1" hangingPunct="1"/>
            <a:r>
              <a:rPr lang="en-US" dirty="0"/>
              <a:t>Tutorial 4</a:t>
            </a:r>
            <a:br>
              <a:rPr lang="en-US" dirty="0"/>
            </a:br>
            <a:r>
              <a:rPr lang="en-US" dirty="0"/>
              <a:t>Graphic Design with CSS</a:t>
            </a:r>
          </a:p>
        </p:txBody>
      </p:sp>
    </p:spTree>
    <p:custDataLst>
      <p:tags r:id="rId1"/>
    </p:custDataLst>
    <p:extLst>
      <p:ext uri="{BB962C8B-B14F-4D97-AF65-F5344CB8AC3E}">
        <p14:creationId xmlns:p14="http://schemas.microsoft.com/office/powerpoint/2010/main" val="19978733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1"/>
            <a:ext cx="7924800" cy="761999"/>
          </a:xfrm>
        </p:spPr>
        <p:txBody>
          <a:bodyPr/>
          <a:lstStyle/>
          <a:p>
            <a:r>
              <a:rPr lang="en-IN" dirty="0"/>
              <a:t>Defining a Client-Side Image Map</a:t>
            </a:r>
          </a:p>
        </p:txBody>
      </p:sp>
      <p:sp>
        <p:nvSpPr>
          <p:cNvPr id="3" name="Content Placeholder 2"/>
          <p:cNvSpPr>
            <a:spLocks noGrp="1"/>
          </p:cNvSpPr>
          <p:nvPr>
            <p:ph idx="1"/>
          </p:nvPr>
        </p:nvSpPr>
        <p:spPr/>
        <p:txBody>
          <a:bodyPr/>
          <a:lstStyle/>
          <a:p>
            <a:pPr marL="342900" lvl="2" indent="-342900"/>
            <a:r>
              <a:rPr lang="en-IN" sz="3200" dirty="0"/>
              <a:t>They can be placed anywhere within the body of a web page</a:t>
            </a:r>
          </a:p>
          <a:p>
            <a:pPr marL="342900" lvl="2" indent="-342900"/>
            <a:r>
              <a:rPr lang="en-IN" sz="3200" dirty="0"/>
              <a:t>They are not actually displayed by browsers</a:t>
            </a:r>
          </a:p>
          <a:p>
            <a:pPr marL="342900" lvl="2" indent="-342900"/>
            <a:r>
              <a:rPr lang="en-IN" sz="3200" dirty="0"/>
              <a:t>They are simply used as references for mapping the locations of the hotspots within the image</a:t>
            </a:r>
            <a:endParaRPr lang="en-IN" dirty="0"/>
          </a:p>
          <a:p>
            <a:r>
              <a:rPr lang="en-IN" dirty="0"/>
              <a:t>The most common practice is to place a </a:t>
            </a:r>
            <a:r>
              <a:rPr lang="en-IN" sz="2600" dirty="0">
                <a:latin typeface="Courier New" panose="02070309020205020404" pitchFamily="49" charset="0"/>
                <a:cs typeface="Courier New" panose="02070309020205020404" pitchFamily="49" charset="0"/>
              </a:rPr>
              <a:t>map</a:t>
            </a:r>
            <a:r>
              <a:rPr lang="en-IN" dirty="0"/>
              <a:t> element below the corresponding image</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10</a:t>
            </a:fld>
            <a:endParaRPr lang="en-US"/>
          </a:p>
        </p:txBody>
      </p:sp>
    </p:spTree>
    <p:extLst>
      <p:ext uri="{BB962C8B-B14F-4D97-AF65-F5344CB8AC3E}">
        <p14:creationId xmlns:p14="http://schemas.microsoft.com/office/powerpoint/2010/main" val="32946619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457200" y="152401"/>
            <a:ext cx="7924800" cy="761999"/>
          </a:xfrm>
        </p:spPr>
        <p:txBody>
          <a:bodyPr/>
          <a:lstStyle/>
          <a:p>
            <a:r>
              <a:rPr lang="en-IN" dirty="0"/>
              <a:t>Defining a Client-Side Image Map</a:t>
            </a:r>
          </a:p>
        </p:txBody>
      </p:sp>
      <p:sp>
        <p:nvSpPr>
          <p:cNvPr id="3" name="Content Placeholder 2"/>
          <p:cNvSpPr>
            <a:spLocks noGrp="1"/>
          </p:cNvSpPr>
          <p:nvPr>
            <p:ph idx="1"/>
          </p:nvPr>
        </p:nvSpPr>
        <p:spPr>
          <a:xfrm>
            <a:off x="457200" y="1219200"/>
            <a:ext cx="8686800" cy="4906963"/>
          </a:xfrm>
        </p:spPr>
        <p:txBody>
          <a:bodyPr/>
          <a:lstStyle/>
          <a:p>
            <a:r>
              <a:rPr lang="en-IN" dirty="0"/>
              <a:t>Hotspot within the </a:t>
            </a:r>
            <a:r>
              <a:rPr lang="en-IN" sz="2600" dirty="0">
                <a:latin typeface="Courier New" panose="02070309020205020404" pitchFamily="49" charset="0"/>
                <a:cs typeface="Courier New" panose="02070309020205020404" pitchFamily="49" charset="0"/>
              </a:rPr>
              <a:t>map</a:t>
            </a:r>
            <a:r>
              <a:rPr lang="en-IN" dirty="0"/>
              <a:t> element can be defined using the following element:</a:t>
            </a:r>
          </a:p>
          <a:p>
            <a:pPr marL="0" indent="0">
              <a:buNone/>
            </a:pPr>
            <a:r>
              <a:rPr lang="en-IN" sz="2600" dirty="0">
                <a:latin typeface="Courier New" panose="02070309020205020404" pitchFamily="49" charset="0"/>
                <a:cs typeface="Courier New" panose="02070309020205020404" pitchFamily="49" charset="0"/>
              </a:rPr>
              <a:t>  &lt;area shape=“</a:t>
            </a:r>
            <a:r>
              <a:rPr lang="en-IN" sz="2600" i="1" dirty="0">
                <a:latin typeface="Courier New" panose="02070309020205020404" pitchFamily="49" charset="0"/>
                <a:cs typeface="Courier New" panose="02070309020205020404" pitchFamily="49" charset="0"/>
              </a:rPr>
              <a:t>shape</a:t>
            </a:r>
            <a:r>
              <a:rPr lang="en-IN" sz="2600" dirty="0">
                <a:latin typeface="Courier New" panose="02070309020205020404" pitchFamily="49" charset="0"/>
                <a:cs typeface="Courier New" panose="02070309020205020404" pitchFamily="49" charset="0"/>
              </a:rPr>
              <a:t>” </a:t>
            </a:r>
            <a:r>
              <a:rPr lang="en-IN" sz="2600" dirty="0" err="1">
                <a:latin typeface="Courier New" panose="02070309020205020404" pitchFamily="49" charset="0"/>
                <a:cs typeface="Courier New" panose="02070309020205020404" pitchFamily="49" charset="0"/>
              </a:rPr>
              <a:t>coords</a:t>
            </a:r>
            <a:r>
              <a:rPr lang="en-IN" sz="2600" dirty="0">
                <a:latin typeface="Courier New" panose="02070309020205020404" pitchFamily="49" charset="0"/>
                <a:cs typeface="Courier New" panose="02070309020205020404" pitchFamily="49" charset="0"/>
              </a:rPr>
              <a:t>=“</a:t>
            </a:r>
            <a:r>
              <a:rPr lang="en-IN" sz="2600" i="1" dirty="0">
                <a:latin typeface="Courier New" panose="02070309020205020404" pitchFamily="49" charset="0"/>
                <a:cs typeface="Courier New" panose="02070309020205020404" pitchFamily="49" charset="0"/>
              </a:rPr>
              <a:t>coordinates</a:t>
            </a:r>
            <a:r>
              <a:rPr lang="en-IN" sz="2600" dirty="0">
                <a:latin typeface="Courier New" panose="02070309020205020404" pitchFamily="49" charset="0"/>
                <a:cs typeface="Courier New" panose="02070309020205020404" pitchFamily="49" charset="0"/>
              </a:rPr>
              <a:t>”</a:t>
            </a:r>
          </a:p>
          <a:p>
            <a:pPr marL="914400" lvl="2" indent="0">
              <a:buNone/>
            </a:pPr>
            <a:r>
              <a:rPr lang="en-IN" sz="2600" dirty="0">
                <a:latin typeface="Courier New" panose="02070309020205020404" pitchFamily="49" charset="0"/>
                <a:cs typeface="Courier New" panose="02070309020205020404" pitchFamily="49" charset="0"/>
              </a:rPr>
              <a:t>	</a:t>
            </a:r>
            <a:r>
              <a:rPr lang="en-IN" sz="2600" dirty="0" err="1">
                <a:latin typeface="Courier New" panose="02070309020205020404" pitchFamily="49" charset="0"/>
                <a:cs typeface="Courier New" panose="02070309020205020404" pitchFamily="49" charset="0"/>
              </a:rPr>
              <a:t>href</a:t>
            </a:r>
            <a:r>
              <a:rPr lang="en-IN" sz="2600" dirty="0">
                <a:latin typeface="Courier New" panose="02070309020205020404" pitchFamily="49" charset="0"/>
                <a:cs typeface="Courier New" panose="02070309020205020404" pitchFamily="49" charset="0"/>
              </a:rPr>
              <a:t>=“</a:t>
            </a:r>
            <a:r>
              <a:rPr lang="en-IN" sz="2600" i="1" dirty="0" err="1">
                <a:latin typeface="Courier New" panose="02070309020205020404" pitchFamily="49" charset="0"/>
                <a:cs typeface="Courier New" panose="02070309020205020404" pitchFamily="49" charset="0"/>
              </a:rPr>
              <a:t>url</a:t>
            </a:r>
            <a:r>
              <a:rPr lang="en-IN" sz="2600" dirty="0">
                <a:latin typeface="Courier New" panose="02070309020205020404" pitchFamily="49" charset="0"/>
                <a:cs typeface="Courier New" panose="02070309020205020404" pitchFamily="49" charset="0"/>
              </a:rPr>
              <a:t>” alt=“</a:t>
            </a:r>
            <a:r>
              <a:rPr lang="en-IN" sz="2600" i="1" dirty="0">
                <a:latin typeface="Courier New" panose="02070309020205020404" pitchFamily="49" charset="0"/>
                <a:cs typeface="Courier New" panose="02070309020205020404" pitchFamily="49" charset="0"/>
              </a:rPr>
              <a:t>text</a:t>
            </a:r>
            <a:r>
              <a:rPr lang="en-IN" sz="2600" dirty="0">
                <a:latin typeface="Courier New" panose="02070309020205020404" pitchFamily="49" charset="0"/>
                <a:cs typeface="Courier New" panose="02070309020205020404" pitchFamily="49" charset="0"/>
              </a:rPr>
              <a:t>” /&gt;</a:t>
            </a:r>
          </a:p>
          <a:p>
            <a:pPr lvl="1"/>
            <a:r>
              <a:rPr lang="en-IN" sz="2400" i="1" dirty="0">
                <a:latin typeface="Courier New" panose="02070309020205020404" pitchFamily="49" charset="0"/>
                <a:cs typeface="Courier New" panose="02070309020205020404" pitchFamily="49" charset="0"/>
              </a:rPr>
              <a:t>shape</a:t>
            </a:r>
            <a:r>
              <a:rPr lang="en-IN" sz="2400" dirty="0"/>
              <a:t> </a:t>
            </a:r>
            <a:r>
              <a:rPr lang="en-IN" dirty="0"/>
              <a:t>is the shape of the hotspot region using </a:t>
            </a:r>
            <a:r>
              <a:rPr lang="en-IN" sz="2600" i="1" dirty="0" err="1">
                <a:latin typeface="Courier New" panose="02070309020205020404" pitchFamily="49" charset="0"/>
                <a:ea typeface="+mn-ea"/>
                <a:cs typeface="Courier New" panose="02070309020205020404" pitchFamily="49" charset="0"/>
              </a:rPr>
              <a:t>rect</a:t>
            </a:r>
            <a:r>
              <a:rPr lang="en-IN" sz="2600" i="1" dirty="0">
                <a:latin typeface="Courier New" panose="02070309020205020404" pitchFamily="49" charset="0"/>
                <a:ea typeface="+mn-ea"/>
                <a:cs typeface="Courier New" panose="02070309020205020404" pitchFamily="49" charset="0"/>
              </a:rPr>
              <a:t>, circle and poly</a:t>
            </a:r>
          </a:p>
          <a:p>
            <a:pPr lvl="1"/>
            <a:r>
              <a:rPr lang="en-IN" sz="2400" i="1" dirty="0">
                <a:latin typeface="Courier New" panose="02070309020205020404" pitchFamily="49" charset="0"/>
                <a:cs typeface="Courier New" panose="02070309020205020404" pitchFamily="49" charset="0"/>
              </a:rPr>
              <a:t>coordinates</a:t>
            </a:r>
            <a:r>
              <a:rPr lang="en-IN" sz="2400" dirty="0"/>
              <a:t> </a:t>
            </a:r>
            <a:r>
              <a:rPr lang="en-IN" dirty="0"/>
              <a:t>are the list of points that define the boundaries of that region</a:t>
            </a:r>
          </a:p>
          <a:p>
            <a:pPr lvl="1"/>
            <a:r>
              <a:rPr lang="en-IN" sz="2400" i="1" dirty="0" err="1">
                <a:latin typeface="Courier New" panose="02070309020205020404" pitchFamily="49" charset="0"/>
                <a:cs typeface="Courier New" panose="02070309020205020404" pitchFamily="49" charset="0"/>
              </a:rPr>
              <a:t>url</a:t>
            </a:r>
            <a:r>
              <a:rPr lang="en-IN" sz="2400" dirty="0"/>
              <a:t> </a:t>
            </a:r>
            <a:r>
              <a:rPr lang="en-IN" dirty="0"/>
              <a:t>is the URL of the hypertext link</a:t>
            </a:r>
          </a:p>
          <a:p>
            <a:pPr lvl="1"/>
            <a:r>
              <a:rPr lang="en-IN" sz="2400" i="1" dirty="0">
                <a:latin typeface="Courier New" panose="02070309020205020404" pitchFamily="49" charset="0"/>
                <a:cs typeface="Courier New" panose="02070309020205020404" pitchFamily="49" charset="0"/>
              </a:rPr>
              <a:t>text</a:t>
            </a:r>
            <a:r>
              <a:rPr lang="en-IN" sz="2400" dirty="0"/>
              <a:t> </a:t>
            </a:r>
            <a:r>
              <a:rPr lang="en-IN" dirty="0"/>
              <a:t>is alternate text displayed for non-graphical browsers</a:t>
            </a:r>
          </a:p>
          <a:p>
            <a:pPr marL="0" indent="0">
              <a:buNone/>
            </a:pPr>
            <a:r>
              <a:rPr lang="en-IN" sz="2600" dirty="0">
                <a:latin typeface="Courier New" panose="02070309020205020404" pitchFamily="49" charset="0"/>
                <a:cs typeface="Courier New" panose="02070309020205020404" pitchFamily="49" charset="0"/>
              </a:rPr>
              <a:t>  </a:t>
            </a:r>
            <a:endParaRPr lang="en-IN" sz="3200" dirty="0"/>
          </a:p>
          <a:p>
            <a:pPr marL="914400" lvl="2" indent="0">
              <a:buNone/>
            </a:pPr>
            <a:endParaRPr lang="en-IN" sz="2600" dirty="0">
              <a:latin typeface="Courier New" panose="02070309020205020404" pitchFamily="49" charset="0"/>
              <a:cs typeface="Courier New" panose="02070309020205020404" pitchFamily="49" charset="0"/>
            </a:endParaRPr>
          </a:p>
          <a:p>
            <a:endParaRPr lang="en-IN" dirty="0"/>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11</a:t>
            </a:fld>
            <a:endParaRPr lang="en-US"/>
          </a:p>
        </p:txBody>
      </p:sp>
    </p:spTree>
    <p:extLst>
      <p:ext uri="{BB962C8B-B14F-4D97-AF65-F5344CB8AC3E}">
        <p14:creationId xmlns:p14="http://schemas.microsoft.com/office/powerpoint/2010/main" val="25529457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457200" y="152401"/>
            <a:ext cx="7924800" cy="761999"/>
          </a:xfrm>
        </p:spPr>
        <p:txBody>
          <a:bodyPr/>
          <a:lstStyle/>
          <a:p>
            <a:r>
              <a:rPr lang="en-IN" dirty="0"/>
              <a:t>Defining a Client-Side Image Map</a:t>
            </a:r>
          </a:p>
        </p:txBody>
      </p:sp>
      <p:sp>
        <p:nvSpPr>
          <p:cNvPr id="3" name="Content Placeholder 2"/>
          <p:cNvSpPr>
            <a:spLocks noGrp="1"/>
          </p:cNvSpPr>
          <p:nvPr>
            <p:ph idx="1"/>
          </p:nvPr>
        </p:nvSpPr>
        <p:spPr>
          <a:xfrm>
            <a:off x="457200" y="1219200"/>
            <a:ext cx="8305800" cy="5029200"/>
          </a:xfrm>
        </p:spPr>
        <p:txBody>
          <a:bodyPr/>
          <a:lstStyle/>
          <a:p>
            <a:pPr marL="457200" indent="-396875"/>
            <a:r>
              <a:rPr lang="en-IN" dirty="0">
                <a:latin typeface="Courier New" panose="02070309020205020404" pitchFamily="49" charset="0"/>
                <a:cs typeface="Courier New" panose="02070309020205020404" pitchFamily="49" charset="0"/>
              </a:rPr>
              <a:t>shape=“</a:t>
            </a:r>
            <a:r>
              <a:rPr lang="en-IN" dirty="0" err="1">
                <a:latin typeface="Courier New" panose="02070309020205020404" pitchFamily="49" charset="0"/>
                <a:cs typeface="Courier New" panose="02070309020205020404" pitchFamily="49" charset="0"/>
              </a:rPr>
              <a:t>rect</a:t>
            </a:r>
            <a:r>
              <a:rPr lang="en-IN" dirty="0">
                <a:latin typeface="Courier New" panose="02070309020205020404" pitchFamily="49" charset="0"/>
                <a:cs typeface="Courier New" panose="02070309020205020404" pitchFamily="49" charset="0"/>
              </a:rPr>
              <a:t>” </a:t>
            </a:r>
            <a:r>
              <a:rPr lang="en-IN" dirty="0" err="1">
                <a:latin typeface="Courier New" panose="02070309020205020404" pitchFamily="49" charset="0"/>
                <a:cs typeface="Courier New" panose="02070309020205020404" pitchFamily="49" charset="0"/>
              </a:rPr>
              <a:t>coords</a:t>
            </a:r>
            <a:r>
              <a:rPr lang="en-IN" dirty="0">
                <a:latin typeface="Courier New" panose="02070309020205020404" pitchFamily="49" charset="0"/>
                <a:cs typeface="Courier New" panose="02070309020205020404" pitchFamily="49" charset="0"/>
              </a:rPr>
              <a:t>=“</a:t>
            </a:r>
            <a:r>
              <a:rPr lang="en-IN" i="1" dirty="0">
                <a:latin typeface="Courier New" panose="02070309020205020404" pitchFamily="49" charset="0"/>
                <a:cs typeface="Courier New" panose="02070309020205020404" pitchFamily="49" charset="0"/>
              </a:rPr>
              <a:t>left, top, right, bottom</a:t>
            </a:r>
            <a:r>
              <a:rPr lang="en-IN" dirty="0">
                <a:latin typeface="Courier New" panose="02070309020205020404" pitchFamily="49" charset="0"/>
                <a:cs typeface="Courier New" panose="02070309020205020404" pitchFamily="49" charset="0"/>
              </a:rPr>
              <a:t>”</a:t>
            </a:r>
          </a:p>
          <a:p>
            <a:pPr marL="457200" indent="-396875"/>
            <a:r>
              <a:rPr lang="en-IN" dirty="0"/>
              <a:t>Circular hotspots are defined using the attributes</a:t>
            </a:r>
          </a:p>
          <a:p>
            <a:pPr marL="854075" lvl="2" indent="0">
              <a:buNone/>
            </a:pPr>
            <a:r>
              <a:rPr lang="en-IN" sz="2600" dirty="0">
                <a:latin typeface="Courier New" panose="02070309020205020404" pitchFamily="49" charset="0"/>
                <a:cs typeface="Courier New" panose="02070309020205020404" pitchFamily="49" charset="0"/>
              </a:rPr>
              <a:t>shape=“circle” </a:t>
            </a:r>
            <a:r>
              <a:rPr lang="en-IN" sz="2600" dirty="0" err="1">
                <a:latin typeface="Courier New" panose="02070309020205020404" pitchFamily="49" charset="0"/>
                <a:cs typeface="Courier New" panose="02070309020205020404" pitchFamily="49" charset="0"/>
              </a:rPr>
              <a:t>coords</a:t>
            </a:r>
            <a:r>
              <a:rPr lang="en-IN" sz="2600" dirty="0">
                <a:latin typeface="Courier New" panose="02070309020205020404" pitchFamily="49" charset="0"/>
                <a:cs typeface="Courier New" panose="02070309020205020404" pitchFamily="49" charset="0"/>
              </a:rPr>
              <a:t>=“</a:t>
            </a:r>
            <a:r>
              <a:rPr lang="en-IN" sz="2600" i="1" dirty="0">
                <a:latin typeface="Courier New" panose="02070309020205020404" pitchFamily="49" charset="0"/>
                <a:cs typeface="Courier New" panose="02070309020205020404" pitchFamily="49" charset="0"/>
              </a:rPr>
              <a:t>x, y, radius</a:t>
            </a:r>
            <a:r>
              <a:rPr lang="en-IN" sz="2600" dirty="0">
                <a:latin typeface="Courier New" panose="02070309020205020404" pitchFamily="49" charset="0"/>
                <a:cs typeface="Courier New" panose="02070309020205020404" pitchFamily="49" charset="0"/>
              </a:rPr>
              <a:t>”</a:t>
            </a:r>
          </a:p>
          <a:p>
            <a:pPr marL="457200" lvl="2" indent="0">
              <a:buNone/>
            </a:pPr>
            <a:r>
              <a:rPr lang="en-IN" sz="2800" dirty="0">
                <a:cs typeface="Courier New" panose="02070309020205020404" pitchFamily="49" charset="0"/>
              </a:rPr>
              <a:t>where </a:t>
            </a:r>
            <a:r>
              <a:rPr lang="en-IN" sz="2800" i="1" dirty="0">
                <a:latin typeface="Courier New" panose="02070309020205020404" pitchFamily="49" charset="0"/>
                <a:cs typeface="Courier New" panose="02070309020205020404" pitchFamily="49" charset="0"/>
              </a:rPr>
              <a:t>x</a:t>
            </a:r>
            <a:r>
              <a:rPr lang="en-IN" sz="2800" dirty="0">
                <a:cs typeface="Courier New" panose="02070309020205020404" pitchFamily="49" charset="0"/>
              </a:rPr>
              <a:t> and </a:t>
            </a:r>
            <a:r>
              <a:rPr lang="en-IN" sz="2800" i="1" dirty="0">
                <a:latin typeface="Courier New" panose="02070309020205020404" pitchFamily="49" charset="0"/>
                <a:cs typeface="Courier New" panose="02070309020205020404" pitchFamily="49" charset="0"/>
              </a:rPr>
              <a:t>y</a:t>
            </a:r>
            <a:r>
              <a:rPr lang="en-IN" sz="2800" dirty="0">
                <a:cs typeface="Courier New" panose="02070309020205020404" pitchFamily="49" charset="0"/>
              </a:rPr>
              <a:t> are the coordinates of the </a:t>
            </a:r>
            <a:r>
              <a:rPr lang="en-US" sz="2800" dirty="0">
                <a:cs typeface="Courier New" panose="02070309020205020404" pitchFamily="49" charset="0"/>
              </a:rPr>
              <a:t>center</a:t>
            </a:r>
            <a:r>
              <a:rPr lang="en-IN" sz="2800" dirty="0">
                <a:cs typeface="Courier New" panose="02070309020205020404" pitchFamily="49" charset="0"/>
              </a:rPr>
              <a:t> of the circle and </a:t>
            </a:r>
            <a:r>
              <a:rPr lang="en-IN" sz="2800" i="1" dirty="0">
                <a:latin typeface="Courier New" panose="02070309020205020404" pitchFamily="49" charset="0"/>
                <a:cs typeface="Courier New" panose="02070309020205020404" pitchFamily="49" charset="0"/>
              </a:rPr>
              <a:t>radius</a:t>
            </a:r>
            <a:r>
              <a:rPr lang="en-IN" sz="2800" dirty="0">
                <a:cs typeface="Courier New" panose="02070309020205020404" pitchFamily="49" charset="0"/>
              </a:rPr>
              <a:t> is the circle’s radius</a:t>
            </a:r>
          </a:p>
          <a:p>
            <a:pPr marL="457200" indent="-396875"/>
            <a:r>
              <a:rPr lang="en-IN" dirty="0">
                <a:latin typeface="Courier New" panose="02070309020205020404" pitchFamily="49" charset="0"/>
                <a:cs typeface="Courier New" panose="02070309020205020404" pitchFamily="49" charset="0"/>
              </a:rPr>
              <a:t>shape=“poly” </a:t>
            </a:r>
            <a:r>
              <a:rPr lang="en-IN" dirty="0" err="1">
                <a:latin typeface="Courier New" panose="02070309020205020404" pitchFamily="49" charset="0"/>
                <a:cs typeface="Courier New" panose="02070309020205020404" pitchFamily="49" charset="0"/>
              </a:rPr>
              <a:t>coords</a:t>
            </a:r>
            <a:r>
              <a:rPr lang="en-IN" dirty="0">
                <a:latin typeface="Courier New" panose="02070309020205020404" pitchFamily="49" charset="0"/>
                <a:cs typeface="Courier New" panose="02070309020205020404" pitchFamily="49" charset="0"/>
              </a:rPr>
              <a:t>=“</a:t>
            </a:r>
            <a:r>
              <a:rPr lang="en-IN" i="1" dirty="0">
                <a:latin typeface="Courier New" panose="02070309020205020404" pitchFamily="49" charset="0"/>
                <a:cs typeface="Courier New" panose="02070309020205020404" pitchFamily="49" charset="0"/>
              </a:rPr>
              <a:t>x1,y1,x2,y2,……</a:t>
            </a:r>
            <a:r>
              <a:rPr lang="en-IN" dirty="0">
                <a:latin typeface="Courier New" panose="02070309020205020404" pitchFamily="49" charset="0"/>
                <a:cs typeface="Courier New" panose="02070309020205020404" pitchFamily="49" charset="0"/>
              </a:rPr>
              <a:t>”</a:t>
            </a:r>
          </a:p>
          <a:p>
            <a:pPr marL="854075" lvl="2" indent="0">
              <a:buNone/>
            </a:pPr>
            <a:endParaRPr lang="en-IN" sz="2600" dirty="0">
              <a:latin typeface="Courier New" panose="02070309020205020404" pitchFamily="49" charset="0"/>
              <a:cs typeface="Courier New" panose="02070309020205020404" pitchFamily="49" charset="0"/>
            </a:endParaRP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12</a:t>
            </a:fld>
            <a:endParaRPr lang="en-US"/>
          </a:p>
        </p:txBody>
      </p:sp>
    </p:spTree>
    <p:extLst>
      <p:ext uri="{BB962C8B-B14F-4D97-AF65-F5344CB8AC3E}">
        <p14:creationId xmlns:p14="http://schemas.microsoft.com/office/powerpoint/2010/main" val="6337815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7469D-7CC3-46BC-93D5-C278FD94B789}"/>
              </a:ext>
            </a:extLst>
          </p:cNvPr>
          <p:cNvSpPr>
            <a:spLocks noGrp="1"/>
          </p:cNvSpPr>
          <p:nvPr>
            <p:ph type="title"/>
          </p:nvPr>
        </p:nvSpPr>
        <p:spPr>
          <a:xfrm>
            <a:off x="3877589" y="152400"/>
            <a:ext cx="4733011" cy="903085"/>
          </a:xfrm>
        </p:spPr>
        <p:txBody>
          <a:bodyPr/>
          <a:lstStyle/>
          <a:p>
            <a:r>
              <a:rPr lang="en-IN" sz="3600" dirty="0"/>
              <a:t>Client-Side Image Map </a:t>
            </a:r>
            <a:endParaRPr lang="en-CA" sz="3600" dirty="0"/>
          </a:p>
        </p:txBody>
      </p:sp>
      <p:sp>
        <p:nvSpPr>
          <p:cNvPr id="3" name="Content Placeholder 2">
            <a:extLst>
              <a:ext uri="{FF2B5EF4-FFF2-40B4-BE49-F238E27FC236}">
                <a16:creationId xmlns:a16="http://schemas.microsoft.com/office/drawing/2014/main" id="{05DCDCE2-1483-4D91-9067-0CC072266B0F}"/>
              </a:ext>
            </a:extLst>
          </p:cNvPr>
          <p:cNvSpPr>
            <a:spLocks noGrp="1"/>
          </p:cNvSpPr>
          <p:nvPr>
            <p:ph idx="1"/>
          </p:nvPr>
        </p:nvSpPr>
        <p:spPr/>
        <p:txBody>
          <a:bodyPr/>
          <a:lstStyle/>
          <a:p>
            <a:endParaRPr lang="en-CA" dirty="0"/>
          </a:p>
        </p:txBody>
      </p:sp>
      <p:sp>
        <p:nvSpPr>
          <p:cNvPr id="4" name="Slide Number Placeholder 3">
            <a:extLst>
              <a:ext uri="{FF2B5EF4-FFF2-40B4-BE49-F238E27FC236}">
                <a16:creationId xmlns:a16="http://schemas.microsoft.com/office/drawing/2014/main" id="{89E662EE-ADE0-4D89-A238-3B99850FAAFD}"/>
              </a:ext>
            </a:extLst>
          </p:cNvPr>
          <p:cNvSpPr>
            <a:spLocks noGrp="1"/>
          </p:cNvSpPr>
          <p:nvPr>
            <p:ph type="sldNum" sz="quarter" idx="11"/>
          </p:nvPr>
        </p:nvSpPr>
        <p:spPr/>
        <p:txBody>
          <a:bodyPr/>
          <a:lstStyle/>
          <a:p>
            <a:pPr>
              <a:defRPr/>
            </a:pPr>
            <a:fld id="{D088EE75-1E5F-46E6-9335-A082CDF6502C}" type="slidenum">
              <a:rPr lang="en-US" smtClean="0"/>
              <a:pPr>
                <a:defRPr/>
              </a:pPr>
              <a:t>13</a:t>
            </a:fld>
            <a:endParaRPr lang="en-US" dirty="0"/>
          </a:p>
        </p:txBody>
      </p:sp>
      <p:pic>
        <p:nvPicPr>
          <p:cNvPr id="7" name="Picture 6">
            <a:extLst>
              <a:ext uri="{FF2B5EF4-FFF2-40B4-BE49-F238E27FC236}">
                <a16:creationId xmlns:a16="http://schemas.microsoft.com/office/drawing/2014/main" id="{DE7CFDF5-E33F-406C-8195-D6FF963D7DB6}"/>
              </a:ext>
            </a:extLst>
          </p:cNvPr>
          <p:cNvPicPr>
            <a:picLocks noChangeAspect="1"/>
          </p:cNvPicPr>
          <p:nvPr/>
        </p:nvPicPr>
        <p:blipFill>
          <a:blip r:embed="rId3"/>
          <a:stretch>
            <a:fillRect/>
          </a:stretch>
        </p:blipFill>
        <p:spPr>
          <a:xfrm>
            <a:off x="4341415" y="1684286"/>
            <a:ext cx="4451402" cy="2809027"/>
          </a:xfrm>
          <a:prstGeom prst="rect">
            <a:avLst/>
          </a:prstGeom>
        </p:spPr>
      </p:pic>
      <p:pic>
        <p:nvPicPr>
          <p:cNvPr id="6" name="Picture 5">
            <a:extLst>
              <a:ext uri="{FF2B5EF4-FFF2-40B4-BE49-F238E27FC236}">
                <a16:creationId xmlns:a16="http://schemas.microsoft.com/office/drawing/2014/main" id="{41BEE59C-C793-410A-8300-1B853CEFD529}"/>
              </a:ext>
            </a:extLst>
          </p:cNvPr>
          <p:cNvPicPr>
            <a:picLocks noChangeAspect="1"/>
          </p:cNvPicPr>
          <p:nvPr/>
        </p:nvPicPr>
        <p:blipFill>
          <a:blip r:embed="rId4"/>
          <a:stretch>
            <a:fillRect/>
          </a:stretch>
        </p:blipFill>
        <p:spPr>
          <a:xfrm>
            <a:off x="381000" y="334354"/>
            <a:ext cx="3614074" cy="2754445"/>
          </a:xfrm>
          <a:prstGeom prst="rect">
            <a:avLst/>
          </a:prstGeom>
        </p:spPr>
      </p:pic>
      <p:pic>
        <p:nvPicPr>
          <p:cNvPr id="9" name="Picture 8"/>
          <p:cNvPicPr>
            <a:picLocks noChangeAspect="1"/>
          </p:cNvPicPr>
          <p:nvPr/>
        </p:nvPicPr>
        <p:blipFill>
          <a:blip r:embed="rId5"/>
          <a:stretch>
            <a:fillRect/>
          </a:stretch>
        </p:blipFill>
        <p:spPr>
          <a:xfrm>
            <a:off x="236857" y="3429000"/>
            <a:ext cx="3996120" cy="2576733"/>
          </a:xfrm>
          <a:prstGeom prst="rect">
            <a:avLst/>
          </a:prstGeom>
        </p:spPr>
      </p:pic>
    </p:spTree>
    <p:extLst>
      <p:ext uri="{BB962C8B-B14F-4D97-AF65-F5344CB8AC3E}">
        <p14:creationId xmlns:p14="http://schemas.microsoft.com/office/powerpoint/2010/main" val="4676790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Applying an Image Map</a:t>
            </a:r>
          </a:p>
        </p:txBody>
      </p:sp>
      <p:sp>
        <p:nvSpPr>
          <p:cNvPr id="3" name="Content Placeholder 2"/>
          <p:cNvSpPr>
            <a:spLocks noGrp="1"/>
          </p:cNvSpPr>
          <p:nvPr>
            <p:ph idx="1"/>
          </p:nvPr>
        </p:nvSpPr>
        <p:spPr>
          <a:xfrm>
            <a:off x="457200" y="1219200"/>
            <a:ext cx="8305800" cy="5181600"/>
          </a:xfrm>
        </p:spPr>
        <p:txBody>
          <a:bodyPr/>
          <a:lstStyle/>
          <a:p>
            <a:r>
              <a:rPr lang="en-IN" dirty="0"/>
              <a:t>An image map can be applied to an image using the following </a:t>
            </a:r>
            <a:r>
              <a:rPr lang="en-IN" sz="2600" dirty="0" err="1">
                <a:latin typeface="Courier New" panose="02070309020205020404" pitchFamily="49" charset="0"/>
                <a:cs typeface="Courier New" panose="02070309020205020404" pitchFamily="49" charset="0"/>
              </a:rPr>
              <a:t>usemap</a:t>
            </a:r>
            <a:r>
              <a:rPr lang="en-IN" dirty="0"/>
              <a:t> attribute to the </a:t>
            </a:r>
            <a:r>
              <a:rPr lang="en-IN" sz="2600" dirty="0" err="1">
                <a:latin typeface="Courier New" panose="02070309020205020404" pitchFamily="49" charset="0"/>
                <a:cs typeface="Courier New" panose="02070309020205020404" pitchFamily="49" charset="0"/>
              </a:rPr>
              <a:t>img</a:t>
            </a:r>
            <a:r>
              <a:rPr lang="en-IN" dirty="0"/>
              <a:t> element:</a:t>
            </a:r>
          </a:p>
          <a:p>
            <a:pPr marL="914400" lvl="2" indent="0">
              <a:buNone/>
            </a:pPr>
            <a:r>
              <a:rPr lang="en-IN" sz="2600" dirty="0">
                <a:latin typeface="Courier New" panose="02070309020205020404" pitchFamily="49" charset="0"/>
                <a:cs typeface="Courier New" panose="02070309020205020404" pitchFamily="49" charset="0"/>
              </a:rPr>
              <a:t>&lt;</a:t>
            </a:r>
            <a:r>
              <a:rPr lang="en-IN" sz="2600" dirty="0" err="1">
                <a:latin typeface="Courier New" panose="02070309020205020404" pitchFamily="49" charset="0"/>
                <a:cs typeface="Courier New" panose="02070309020205020404" pitchFamily="49" charset="0"/>
              </a:rPr>
              <a:t>img</a:t>
            </a:r>
            <a:r>
              <a:rPr lang="en-IN" sz="2600" dirty="0">
                <a:latin typeface="Courier New" panose="02070309020205020404" pitchFamily="49" charset="0"/>
                <a:cs typeface="Courier New" panose="02070309020205020404" pitchFamily="49" charset="0"/>
              </a:rPr>
              <a:t> </a:t>
            </a:r>
            <a:r>
              <a:rPr lang="en-IN" sz="2600" dirty="0" err="1">
                <a:latin typeface="Courier New" panose="02070309020205020404" pitchFamily="49" charset="0"/>
                <a:cs typeface="Courier New" panose="02070309020205020404" pitchFamily="49" charset="0"/>
              </a:rPr>
              <a:t>src</a:t>
            </a:r>
            <a:r>
              <a:rPr lang="en-IN" sz="2600" dirty="0">
                <a:latin typeface="Courier New" panose="02070309020205020404" pitchFamily="49" charset="0"/>
                <a:cs typeface="Courier New" panose="02070309020205020404" pitchFamily="49" charset="0"/>
              </a:rPr>
              <a:t>=“</a:t>
            </a:r>
            <a:r>
              <a:rPr lang="en-IN" sz="2600" i="1" dirty="0" err="1">
                <a:latin typeface="Courier New" panose="02070309020205020404" pitchFamily="49" charset="0"/>
                <a:cs typeface="Courier New" panose="02070309020205020404" pitchFamily="49" charset="0"/>
              </a:rPr>
              <a:t>url</a:t>
            </a:r>
            <a:r>
              <a:rPr lang="en-IN" sz="2600" dirty="0">
                <a:latin typeface="Courier New" panose="02070309020205020404" pitchFamily="49" charset="0"/>
                <a:cs typeface="Courier New" panose="02070309020205020404" pitchFamily="49" charset="0"/>
              </a:rPr>
              <a:t>” alt=“</a:t>
            </a:r>
            <a:r>
              <a:rPr lang="en-IN" sz="2600" i="1" dirty="0">
                <a:latin typeface="Courier New" panose="02070309020205020404" pitchFamily="49" charset="0"/>
                <a:cs typeface="Courier New" panose="02070309020205020404" pitchFamily="49" charset="0"/>
              </a:rPr>
              <a:t>text</a:t>
            </a:r>
            <a:r>
              <a:rPr lang="en-IN" sz="2600" dirty="0">
                <a:latin typeface="Courier New" panose="02070309020205020404" pitchFamily="49" charset="0"/>
                <a:cs typeface="Courier New" panose="02070309020205020404" pitchFamily="49" charset="0"/>
              </a:rPr>
              <a:t>” </a:t>
            </a:r>
            <a:r>
              <a:rPr lang="en-IN" sz="2600" dirty="0" err="1">
                <a:latin typeface="Courier New" panose="02070309020205020404" pitchFamily="49" charset="0"/>
                <a:cs typeface="Courier New" panose="02070309020205020404" pitchFamily="49" charset="0"/>
              </a:rPr>
              <a:t>usemap</a:t>
            </a:r>
            <a:r>
              <a:rPr lang="en-IN" sz="2600" dirty="0">
                <a:latin typeface="Courier New" panose="02070309020205020404" pitchFamily="49" charset="0"/>
                <a:cs typeface="Courier New" panose="02070309020205020404" pitchFamily="49" charset="0"/>
              </a:rPr>
              <a:t>=</a:t>
            </a:r>
            <a:r>
              <a:rPr lang="en-IN" sz="2600" i="1" dirty="0">
                <a:latin typeface="Courier New" panose="02070309020205020404" pitchFamily="49" charset="0"/>
                <a:cs typeface="Courier New" panose="02070309020205020404" pitchFamily="49" charset="0"/>
              </a:rPr>
              <a:t>“</a:t>
            </a:r>
            <a:r>
              <a:rPr lang="en-IN" sz="2600" dirty="0">
                <a:latin typeface="Courier New" panose="02070309020205020404" pitchFamily="49" charset="0"/>
                <a:cs typeface="Courier New" panose="02070309020205020404" pitchFamily="49" charset="0"/>
              </a:rPr>
              <a:t>#</a:t>
            </a:r>
            <a:r>
              <a:rPr lang="en-IN" sz="2600" i="1" dirty="0">
                <a:latin typeface="Courier New" panose="02070309020205020404" pitchFamily="49" charset="0"/>
                <a:cs typeface="Courier New" panose="02070309020205020404" pitchFamily="49" charset="0"/>
              </a:rPr>
              <a:t>map</a:t>
            </a:r>
            <a:r>
              <a:rPr lang="en-IN" sz="2600" dirty="0">
                <a:latin typeface="Courier New" panose="02070309020205020404" pitchFamily="49" charset="0"/>
                <a:cs typeface="Courier New" panose="02070309020205020404" pitchFamily="49" charset="0"/>
              </a:rPr>
              <a:t>”</a:t>
            </a:r>
            <a:r>
              <a:rPr lang="en-IN" sz="2600" i="1" dirty="0">
                <a:latin typeface="Courier New" panose="02070309020205020404" pitchFamily="49" charset="0"/>
                <a:cs typeface="Courier New" panose="02070309020205020404" pitchFamily="49" charset="0"/>
              </a:rPr>
              <a:t> /&gt;</a:t>
            </a:r>
            <a:endParaRPr lang="en-IN" sz="3200" dirty="0">
              <a:cs typeface="Courier New" panose="02070309020205020404" pitchFamily="49" charset="0"/>
            </a:endParaRPr>
          </a:p>
          <a:p>
            <a:pPr marL="914400" lvl="2" indent="0">
              <a:buNone/>
            </a:pPr>
            <a:r>
              <a:rPr lang="en-IN" sz="3200" dirty="0">
                <a:cs typeface="Courier New" panose="02070309020205020404" pitchFamily="49" charset="0"/>
              </a:rPr>
              <a:t>where </a:t>
            </a:r>
            <a:r>
              <a:rPr lang="en-IN" sz="3200" i="1" dirty="0">
                <a:latin typeface="Courier New" panose="02070309020205020404" pitchFamily="49" charset="0"/>
                <a:cs typeface="Courier New" panose="02070309020205020404" pitchFamily="49" charset="0"/>
              </a:rPr>
              <a:t>map</a:t>
            </a:r>
            <a:r>
              <a:rPr lang="en-IN" sz="3200" dirty="0">
                <a:cs typeface="Courier New" panose="02070309020205020404" pitchFamily="49" charset="0"/>
              </a:rPr>
              <a:t> is the name assigned to the image map within the current HTML file</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14</a:t>
            </a:fld>
            <a:endParaRPr lang="en-US"/>
          </a:p>
        </p:txBody>
      </p:sp>
      <p:pic>
        <p:nvPicPr>
          <p:cNvPr id="7" name="Picture 6" descr="This figure explains how to apply an image map.&#10;The first line of the code reads “&lt;figure&gt;”. The second line reads “&lt;img src=”tb_komatsu.png” alt=”family portrait” usemap=”#family_map” /&gt;”. A rectangular box labeled “Applies the family_map image map to the image” is positioned at the top of the figure. An arrow originating from the rectangular box points to “usemap=”#family_map” in the second line of the code. The third line reads “&lt;figcaption&gt;(L-R): Ikko, Mika, Hiroji, Genta, Suzuko&lt;/figcaption&gt;” and the fourth line reads “&lt;/figure&gt;”.&#10;" title="Figure 4-63 Applying an image map"/>
          <p:cNvPicPr>
            <a:picLocks noChangeAspect="1"/>
          </p:cNvPicPr>
          <p:nvPr/>
        </p:nvPicPr>
        <p:blipFill>
          <a:blip r:embed="rId3"/>
          <a:stretch>
            <a:fillRect/>
          </a:stretch>
        </p:blipFill>
        <p:spPr>
          <a:xfrm>
            <a:off x="457200" y="4724399"/>
            <a:ext cx="8020050" cy="1554163"/>
          </a:xfrm>
          <a:prstGeom prst="rect">
            <a:avLst/>
          </a:prstGeom>
        </p:spPr>
      </p:pic>
    </p:spTree>
    <p:extLst>
      <p:ext uri="{BB962C8B-B14F-4D97-AF65-F5344CB8AC3E}">
        <p14:creationId xmlns:p14="http://schemas.microsoft.com/office/powerpoint/2010/main" val="2207935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Exploring Background Styles</a:t>
            </a:r>
          </a:p>
        </p:txBody>
      </p:sp>
      <p:sp>
        <p:nvSpPr>
          <p:cNvPr id="3" name="Content Placeholder 2"/>
          <p:cNvSpPr>
            <a:spLocks noGrp="1"/>
          </p:cNvSpPr>
          <p:nvPr>
            <p:ph idx="1"/>
          </p:nvPr>
        </p:nvSpPr>
        <p:spPr/>
        <p:txBody>
          <a:bodyPr/>
          <a:lstStyle/>
          <a:p>
            <a:pPr algn="just"/>
            <a:r>
              <a:rPr lang="en-IN" dirty="0"/>
              <a:t>The use of images for backgrounds is supported by CSS using the following </a:t>
            </a:r>
            <a:r>
              <a:rPr lang="en-IN" sz="2600" dirty="0">
                <a:latin typeface="Courier New" panose="02070309020205020404" pitchFamily="49" charset="0"/>
                <a:cs typeface="Courier New" panose="02070309020205020404" pitchFamily="49" charset="0"/>
              </a:rPr>
              <a:t>background-image</a:t>
            </a:r>
            <a:r>
              <a:rPr lang="en-IN" dirty="0"/>
              <a:t> style:</a:t>
            </a:r>
          </a:p>
          <a:p>
            <a:pPr marL="914400" lvl="2" indent="0">
              <a:buNone/>
            </a:pPr>
            <a:r>
              <a:rPr lang="en-IN" sz="2600" dirty="0">
                <a:latin typeface="Courier New" panose="02070309020205020404" pitchFamily="49" charset="0"/>
                <a:cs typeface="Courier New" panose="02070309020205020404" pitchFamily="49" charset="0"/>
              </a:rPr>
              <a:t>background-image: </a:t>
            </a:r>
            <a:r>
              <a:rPr lang="en-IN" sz="2600" dirty="0" err="1">
                <a:latin typeface="Courier New" panose="02070309020205020404" pitchFamily="49" charset="0"/>
                <a:cs typeface="Courier New" panose="02070309020205020404" pitchFamily="49" charset="0"/>
              </a:rPr>
              <a:t>url</a:t>
            </a:r>
            <a:r>
              <a:rPr lang="en-IN" sz="2600" dirty="0">
                <a:latin typeface="Courier New" panose="02070309020205020404" pitchFamily="49" charset="0"/>
                <a:cs typeface="Courier New" panose="02070309020205020404" pitchFamily="49" charset="0"/>
              </a:rPr>
              <a:t>(</a:t>
            </a:r>
            <a:r>
              <a:rPr lang="en-IN" sz="2600" i="1" dirty="0" err="1">
                <a:latin typeface="Courier New" panose="02070309020205020404" pitchFamily="49" charset="0"/>
                <a:cs typeface="Courier New" panose="02070309020205020404" pitchFamily="49" charset="0"/>
              </a:rPr>
              <a:t>url</a:t>
            </a:r>
            <a:r>
              <a:rPr lang="en-IN" sz="2600" dirty="0">
                <a:latin typeface="Courier New" panose="02070309020205020404" pitchFamily="49" charset="0"/>
                <a:cs typeface="Courier New" panose="02070309020205020404" pitchFamily="49" charset="0"/>
              </a:rPr>
              <a:t>);</a:t>
            </a:r>
          </a:p>
          <a:p>
            <a:pPr marL="808038" lvl="2" indent="-457200">
              <a:buFont typeface="Courier New" panose="02070309020205020404" pitchFamily="49" charset="0"/>
              <a:buChar char="−"/>
            </a:pPr>
            <a:r>
              <a:rPr lang="en-IN" sz="2600" i="1" dirty="0" err="1">
                <a:latin typeface="Courier New" panose="02070309020205020404" pitchFamily="49" charset="0"/>
                <a:cs typeface="Courier New" panose="02070309020205020404" pitchFamily="49" charset="0"/>
              </a:rPr>
              <a:t>url</a:t>
            </a:r>
            <a:r>
              <a:rPr lang="en-IN" sz="3200" dirty="0">
                <a:cs typeface="Courier New" panose="02070309020205020404" pitchFamily="49" charset="0"/>
              </a:rPr>
              <a:t> </a:t>
            </a:r>
            <a:r>
              <a:rPr lang="en-IN" sz="2800" dirty="0">
                <a:cs typeface="Courier New" panose="02070309020205020404" pitchFamily="49" charset="0"/>
              </a:rPr>
              <a:t>specifies the name and location of the background image</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15</a:t>
            </a:fld>
            <a:endParaRPr lang="en-US"/>
          </a:p>
        </p:txBody>
      </p:sp>
    </p:spTree>
    <p:extLst>
      <p:ext uri="{BB962C8B-B14F-4D97-AF65-F5344CB8AC3E}">
        <p14:creationId xmlns:p14="http://schemas.microsoft.com/office/powerpoint/2010/main" val="24143227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Tiling a Background Image</a:t>
            </a:r>
          </a:p>
        </p:txBody>
      </p:sp>
      <p:sp>
        <p:nvSpPr>
          <p:cNvPr id="3" name="Content Placeholder 2"/>
          <p:cNvSpPr>
            <a:spLocks noGrp="1"/>
          </p:cNvSpPr>
          <p:nvPr>
            <p:ph idx="1"/>
          </p:nvPr>
        </p:nvSpPr>
        <p:spPr>
          <a:xfrm>
            <a:off x="228600" y="1109656"/>
            <a:ext cx="8839200" cy="5367344"/>
          </a:xfrm>
        </p:spPr>
        <p:txBody>
          <a:bodyPr/>
          <a:lstStyle/>
          <a:p>
            <a:r>
              <a:rPr lang="en-IN" b="1" dirty="0"/>
              <a:t>Tiling</a:t>
            </a:r>
            <a:r>
              <a:rPr lang="en-IN" dirty="0"/>
              <a:t> – The process of repeating an image both vertically and horizontally until the background is filled</a:t>
            </a:r>
          </a:p>
          <a:p>
            <a:r>
              <a:rPr lang="en-IN" dirty="0"/>
              <a:t>The type of tiling can be specified by applying the following </a:t>
            </a:r>
            <a:r>
              <a:rPr lang="en-IN" sz="2600" dirty="0">
                <a:latin typeface="Courier New" panose="02070309020205020404" pitchFamily="49" charset="0"/>
                <a:cs typeface="Courier New" panose="02070309020205020404" pitchFamily="49" charset="0"/>
              </a:rPr>
              <a:t>background-repeat</a:t>
            </a:r>
            <a:r>
              <a:rPr lang="en-IN" dirty="0">
                <a:latin typeface="Times New Roman" panose="02020603050405020304" pitchFamily="18" charset="0"/>
                <a:cs typeface="Times New Roman" panose="02020603050405020304" pitchFamily="18" charset="0"/>
              </a:rPr>
              <a:t> </a:t>
            </a:r>
            <a:r>
              <a:rPr lang="en-IN" dirty="0">
                <a:cs typeface="Times New Roman" panose="02020603050405020304" pitchFamily="18" charset="0"/>
              </a:rPr>
              <a:t>style</a:t>
            </a:r>
            <a:r>
              <a:rPr lang="en-IN" dirty="0"/>
              <a:t>:</a:t>
            </a:r>
          </a:p>
          <a:p>
            <a:pPr marL="914400" lvl="2" indent="0">
              <a:buNone/>
            </a:pPr>
            <a:r>
              <a:rPr lang="en-IN" sz="2600" dirty="0">
                <a:latin typeface="Courier New" panose="02070309020205020404" pitchFamily="49" charset="0"/>
                <a:cs typeface="Courier New" panose="02070309020205020404" pitchFamily="49" charset="0"/>
              </a:rPr>
              <a:t>background-repeat: </a:t>
            </a:r>
            <a:r>
              <a:rPr lang="en-IN" sz="2600" i="1" dirty="0">
                <a:latin typeface="Courier New" panose="02070309020205020404" pitchFamily="49" charset="0"/>
                <a:cs typeface="Courier New" panose="02070309020205020404" pitchFamily="49" charset="0"/>
              </a:rPr>
              <a:t>type</a:t>
            </a:r>
            <a:r>
              <a:rPr lang="en-IN" sz="2600" dirty="0">
                <a:latin typeface="Courier New" panose="02070309020205020404" pitchFamily="49" charset="0"/>
                <a:cs typeface="Courier New" panose="02070309020205020404" pitchFamily="49" charset="0"/>
              </a:rPr>
              <a:t>;</a:t>
            </a:r>
          </a:p>
          <a:p>
            <a:pPr marL="350838" lvl="2" indent="0">
              <a:buNone/>
            </a:pPr>
            <a:r>
              <a:rPr lang="en-IN" sz="3200" dirty="0">
                <a:cs typeface="Courier New" panose="02070309020205020404" pitchFamily="49" charset="0"/>
              </a:rPr>
              <a:t>where</a:t>
            </a:r>
            <a:r>
              <a:rPr lang="en-IN" sz="2600" dirty="0">
                <a:cs typeface="Courier New" panose="02070309020205020404" pitchFamily="49" charset="0"/>
              </a:rPr>
              <a:t> </a:t>
            </a:r>
            <a:r>
              <a:rPr lang="en-IN" sz="2600" i="1" dirty="0">
                <a:latin typeface="Courier New" panose="02070309020205020404" pitchFamily="49" charset="0"/>
                <a:cs typeface="Courier New" panose="02070309020205020404" pitchFamily="49" charset="0"/>
              </a:rPr>
              <a:t>type</a:t>
            </a:r>
            <a:r>
              <a:rPr lang="en-IN" sz="2600" dirty="0">
                <a:cs typeface="Courier New" panose="02070309020205020404" pitchFamily="49" charset="0"/>
              </a:rPr>
              <a:t> </a:t>
            </a:r>
            <a:r>
              <a:rPr lang="en-IN" sz="3200" dirty="0">
                <a:cs typeface="Courier New" panose="02070309020205020404" pitchFamily="49" charset="0"/>
              </a:rPr>
              <a:t>can be </a:t>
            </a:r>
            <a:r>
              <a:rPr lang="en-IN" sz="2600" dirty="0">
                <a:latin typeface="Courier New" panose="02070309020205020404" pitchFamily="49" charset="0"/>
                <a:cs typeface="Courier New" panose="02070309020205020404" pitchFamily="49" charset="0"/>
              </a:rPr>
              <a:t>repeat</a:t>
            </a:r>
            <a:r>
              <a:rPr lang="en-IN" sz="2600" dirty="0">
                <a:cs typeface="Courier New" panose="02070309020205020404" pitchFamily="49" charset="0"/>
              </a:rPr>
              <a:t> </a:t>
            </a:r>
            <a:r>
              <a:rPr lang="en-IN" sz="3200" dirty="0">
                <a:cs typeface="Courier New" panose="02070309020205020404" pitchFamily="49" charset="0"/>
              </a:rPr>
              <a:t>(the default),</a:t>
            </a:r>
            <a:r>
              <a:rPr lang="en-IN" sz="2600" dirty="0">
                <a:cs typeface="Courier New" panose="02070309020205020404" pitchFamily="49" charset="0"/>
              </a:rPr>
              <a:t> </a:t>
            </a:r>
            <a:r>
              <a:rPr lang="en-IN" sz="2600" dirty="0">
                <a:latin typeface="Courier New" panose="02070309020205020404" pitchFamily="49" charset="0"/>
                <a:cs typeface="Courier New" panose="02070309020205020404" pitchFamily="49" charset="0"/>
              </a:rPr>
              <a:t>repeat-x, repeat-y, round, </a:t>
            </a:r>
            <a:r>
              <a:rPr lang="en-IN" sz="3200" dirty="0">
                <a:cs typeface="Courier New" panose="02070309020205020404" pitchFamily="49" charset="0"/>
              </a:rPr>
              <a:t>or</a:t>
            </a:r>
            <a:r>
              <a:rPr lang="en-IN" sz="2600" dirty="0">
                <a:latin typeface="Courier New" panose="02070309020205020404" pitchFamily="49" charset="0"/>
                <a:cs typeface="Courier New" panose="02070309020205020404" pitchFamily="49" charset="0"/>
              </a:rPr>
              <a:t> space</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16</a:t>
            </a:fld>
            <a:endParaRPr lang="en-US"/>
          </a:p>
        </p:txBody>
      </p:sp>
    </p:spTree>
    <p:extLst>
      <p:ext uri="{BB962C8B-B14F-4D97-AF65-F5344CB8AC3E}">
        <p14:creationId xmlns:p14="http://schemas.microsoft.com/office/powerpoint/2010/main" val="37805541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Attaching the Background Image</a:t>
            </a:r>
          </a:p>
        </p:txBody>
      </p:sp>
      <p:sp>
        <p:nvSpPr>
          <p:cNvPr id="3" name="Content Placeholder 2"/>
          <p:cNvSpPr>
            <a:spLocks noGrp="1"/>
          </p:cNvSpPr>
          <p:nvPr>
            <p:ph idx="1"/>
          </p:nvPr>
        </p:nvSpPr>
        <p:spPr/>
        <p:txBody>
          <a:bodyPr/>
          <a:lstStyle/>
          <a:p>
            <a:r>
              <a:rPr lang="en-IN" dirty="0"/>
              <a:t>A background image is attached to its element so that it scrolls when the element content is scrolled</a:t>
            </a:r>
          </a:p>
          <a:p>
            <a:r>
              <a:rPr lang="en-IN" dirty="0"/>
              <a:t>The attachment can be changed using the following property:</a:t>
            </a:r>
          </a:p>
          <a:p>
            <a:pPr marL="914400" lvl="2" indent="0">
              <a:buNone/>
            </a:pPr>
            <a:r>
              <a:rPr lang="en-IN" sz="2600" dirty="0">
                <a:latin typeface="Courier New" panose="02070309020205020404" pitchFamily="49" charset="0"/>
                <a:cs typeface="Courier New" panose="02070309020205020404" pitchFamily="49" charset="0"/>
              </a:rPr>
              <a:t>background-attachment: </a:t>
            </a:r>
            <a:r>
              <a:rPr lang="en-IN" sz="2600" i="1" dirty="0">
                <a:latin typeface="Courier New" panose="02070309020205020404" pitchFamily="49" charset="0"/>
                <a:cs typeface="Courier New" panose="02070309020205020404" pitchFamily="49" charset="0"/>
              </a:rPr>
              <a:t>type</a:t>
            </a:r>
            <a:r>
              <a:rPr lang="en-IN" sz="2600" dirty="0">
                <a:latin typeface="Courier New" panose="02070309020205020404" pitchFamily="49" charset="0"/>
                <a:cs typeface="Courier New" panose="02070309020205020404" pitchFamily="49" charset="0"/>
              </a:rPr>
              <a:t>;</a:t>
            </a:r>
          </a:p>
          <a:p>
            <a:pPr marL="350838" lvl="2" indent="0">
              <a:buNone/>
            </a:pPr>
            <a:r>
              <a:rPr lang="en-IN" sz="3200" dirty="0">
                <a:cs typeface="Courier New" panose="02070309020205020404" pitchFamily="49" charset="0"/>
              </a:rPr>
              <a:t>where </a:t>
            </a:r>
            <a:r>
              <a:rPr lang="en-IN" sz="2600" i="1" dirty="0">
                <a:latin typeface="Courier New" panose="02070309020205020404" pitchFamily="49" charset="0"/>
                <a:cs typeface="Courier New" panose="02070309020205020404" pitchFamily="49" charset="0"/>
              </a:rPr>
              <a:t>type</a:t>
            </a:r>
            <a:r>
              <a:rPr lang="en-IN" sz="2600" dirty="0">
                <a:cs typeface="Courier New" panose="02070309020205020404" pitchFamily="49" charset="0"/>
              </a:rPr>
              <a:t> </a:t>
            </a:r>
            <a:r>
              <a:rPr lang="en-IN" sz="3200" dirty="0">
                <a:cs typeface="Courier New" panose="02070309020205020404" pitchFamily="49" charset="0"/>
              </a:rPr>
              <a:t>is </a:t>
            </a:r>
            <a:r>
              <a:rPr lang="en-IN" sz="2600" dirty="0">
                <a:latin typeface="Courier New" panose="02070309020205020404" pitchFamily="49" charset="0"/>
                <a:cs typeface="Courier New" panose="02070309020205020404" pitchFamily="49" charset="0"/>
              </a:rPr>
              <a:t>scroll</a:t>
            </a:r>
            <a:r>
              <a:rPr lang="en-IN" sz="2600" dirty="0">
                <a:cs typeface="Courier New" panose="02070309020205020404" pitchFamily="49" charset="0"/>
              </a:rPr>
              <a:t> </a:t>
            </a:r>
            <a:r>
              <a:rPr lang="en-IN" sz="3200" dirty="0">
                <a:cs typeface="Courier New" panose="02070309020205020404" pitchFamily="49" charset="0"/>
              </a:rPr>
              <a:t>(the default)</a:t>
            </a:r>
            <a:r>
              <a:rPr lang="en-IN" sz="3200" dirty="0">
                <a:latin typeface="Courier New" panose="02070309020205020404" pitchFamily="49" charset="0"/>
                <a:cs typeface="Courier New" panose="02070309020205020404" pitchFamily="49" charset="0"/>
              </a:rPr>
              <a:t>,</a:t>
            </a:r>
            <a:r>
              <a:rPr lang="en-IN" sz="2600" dirty="0">
                <a:cs typeface="Courier New" panose="02070309020205020404" pitchFamily="49" charset="0"/>
              </a:rPr>
              <a:t> </a:t>
            </a:r>
            <a:r>
              <a:rPr lang="en-IN" sz="2600" dirty="0">
                <a:latin typeface="Courier New" panose="02070309020205020404" pitchFamily="49" charset="0"/>
                <a:cs typeface="Courier New" panose="02070309020205020404" pitchFamily="49" charset="0"/>
              </a:rPr>
              <a:t>fixed</a:t>
            </a:r>
            <a:r>
              <a:rPr lang="en-IN" sz="2600" dirty="0">
                <a:cs typeface="Courier New" panose="02070309020205020404" pitchFamily="49" charset="0"/>
              </a:rPr>
              <a:t>, </a:t>
            </a:r>
            <a:r>
              <a:rPr lang="en-IN" sz="3200" dirty="0">
                <a:cs typeface="Courier New" panose="02070309020205020404" pitchFamily="49" charset="0"/>
              </a:rPr>
              <a:t>or </a:t>
            </a:r>
            <a:r>
              <a:rPr lang="en-IN" sz="2600" dirty="0">
                <a:latin typeface="Courier New" panose="02070309020205020404" pitchFamily="49" charset="0"/>
                <a:cs typeface="Courier New" panose="02070309020205020404" pitchFamily="49" charset="0"/>
              </a:rPr>
              <a:t>local</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17</a:t>
            </a:fld>
            <a:endParaRPr lang="en-US"/>
          </a:p>
        </p:txBody>
      </p:sp>
    </p:spTree>
    <p:extLst>
      <p:ext uri="{BB962C8B-B14F-4D97-AF65-F5344CB8AC3E}">
        <p14:creationId xmlns:p14="http://schemas.microsoft.com/office/powerpoint/2010/main" val="4082317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077200" cy="761999"/>
          </a:xfrm>
        </p:spPr>
        <p:txBody>
          <a:bodyPr/>
          <a:lstStyle/>
          <a:p>
            <a:r>
              <a:rPr lang="en-IN" dirty="0"/>
              <a:t>Attaching the Background Image</a:t>
            </a:r>
          </a:p>
        </p:txBody>
      </p:sp>
      <p:sp>
        <p:nvSpPr>
          <p:cNvPr id="3" name="Content Placeholder 2"/>
          <p:cNvSpPr>
            <a:spLocks noGrp="1"/>
          </p:cNvSpPr>
          <p:nvPr>
            <p:ph idx="1"/>
          </p:nvPr>
        </p:nvSpPr>
        <p:spPr>
          <a:xfrm>
            <a:off x="457200" y="1219200"/>
            <a:ext cx="8305800" cy="5181600"/>
          </a:xfrm>
        </p:spPr>
        <p:txBody>
          <a:bodyPr/>
          <a:lstStyle/>
          <a:p>
            <a:r>
              <a:rPr lang="en-IN" sz="2600" i="1" dirty="0">
                <a:solidFill>
                  <a:srgbClr val="000000"/>
                </a:solidFill>
                <a:latin typeface="Courier New" panose="02070309020205020404" pitchFamily="49" charset="0"/>
                <a:cs typeface="Courier New" panose="02070309020205020404" pitchFamily="49" charset="0"/>
              </a:rPr>
              <a:t>type </a:t>
            </a:r>
            <a:r>
              <a:rPr lang="en-IN" dirty="0">
                <a:solidFill>
                  <a:srgbClr val="000000"/>
                </a:solidFill>
                <a:cs typeface="Courier New" panose="02070309020205020404" pitchFamily="49" charset="0"/>
              </a:rPr>
              <a:t>in the </a:t>
            </a:r>
            <a:r>
              <a:rPr lang="en-IN" sz="2600" dirty="0">
                <a:solidFill>
                  <a:srgbClr val="000000"/>
                </a:solidFill>
                <a:latin typeface="Courier New" panose="02070309020205020404" pitchFamily="49" charset="0"/>
                <a:cs typeface="Courier New" panose="02070309020205020404" pitchFamily="49" charset="0"/>
              </a:rPr>
              <a:t>background-attachment </a:t>
            </a:r>
            <a:r>
              <a:rPr lang="en-IN" dirty="0">
                <a:solidFill>
                  <a:srgbClr val="000000"/>
                </a:solidFill>
                <a:cs typeface="Courier New" panose="02070309020205020404" pitchFamily="49" charset="0"/>
              </a:rPr>
              <a:t>property:</a:t>
            </a:r>
          </a:p>
          <a:p>
            <a:pPr lvl="1"/>
            <a:r>
              <a:rPr lang="en-US" sz="2600" dirty="0">
                <a:solidFill>
                  <a:srgbClr val="000000"/>
                </a:solidFill>
                <a:latin typeface="Courier New" panose="02070309020205020404" pitchFamily="49" charset="0"/>
                <a:cs typeface="Courier New" panose="02070309020205020404" pitchFamily="49" charset="0"/>
              </a:rPr>
              <a:t>scroll </a:t>
            </a:r>
            <a:r>
              <a:rPr lang="en-US" dirty="0">
                <a:solidFill>
                  <a:srgbClr val="000000"/>
                </a:solidFill>
                <a:cs typeface="Courier New" panose="02070309020205020404" pitchFamily="49" charset="0"/>
              </a:rPr>
              <a:t>sets the background to scroll with the element content</a:t>
            </a:r>
          </a:p>
          <a:p>
            <a:pPr lvl="1"/>
            <a:r>
              <a:rPr lang="en-US" sz="2600" dirty="0">
                <a:solidFill>
                  <a:srgbClr val="000000"/>
                </a:solidFill>
                <a:latin typeface="Courier New" panose="02070309020205020404" pitchFamily="49" charset="0"/>
                <a:ea typeface="+mn-ea"/>
                <a:cs typeface="Courier New" panose="02070309020205020404" pitchFamily="49" charset="0"/>
              </a:rPr>
              <a:t>fixed </a:t>
            </a:r>
            <a:r>
              <a:rPr lang="en-US" dirty="0">
                <a:solidFill>
                  <a:srgbClr val="000000"/>
                </a:solidFill>
                <a:ea typeface="+mn-ea"/>
                <a:cs typeface="Courier New" panose="02070309020205020404" pitchFamily="49" charset="0"/>
              </a:rPr>
              <a:t>creates a background that stays in place even as the element content is scrolled. It is sometimes used to create watermarks</a:t>
            </a:r>
          </a:p>
          <a:p>
            <a:pPr lvl="1"/>
            <a:r>
              <a:rPr lang="en-US" sz="2600" dirty="0">
                <a:solidFill>
                  <a:srgbClr val="000000"/>
                </a:solidFill>
                <a:latin typeface="Courier New" panose="02070309020205020404" pitchFamily="49" charset="0"/>
                <a:cs typeface="Courier New" panose="02070309020205020404" pitchFamily="49" charset="0"/>
              </a:rPr>
              <a:t>local </a:t>
            </a:r>
            <a:r>
              <a:rPr lang="en-US" dirty="0">
                <a:solidFill>
                  <a:srgbClr val="000000"/>
                </a:solidFill>
                <a:cs typeface="Courier New" panose="02070309020205020404" pitchFamily="49" charset="0"/>
              </a:rPr>
              <a:t>allows the element background to scroll </a:t>
            </a:r>
            <a:r>
              <a:rPr lang="en-IN" dirty="0">
                <a:solidFill>
                  <a:srgbClr val="000000"/>
                </a:solidFill>
                <a:cs typeface="Courier New" panose="02070309020205020404" pitchFamily="49" charset="0"/>
              </a:rPr>
              <a:t>along with the content within the box. It is used for elements, such as scroll boxes</a:t>
            </a:r>
            <a:endParaRPr lang="en-US" dirty="0">
              <a:solidFill>
                <a:srgbClr val="000000"/>
              </a:solidFill>
              <a:cs typeface="Courier New" panose="02070309020205020404" pitchFamily="49" charset="0"/>
            </a:endParaRPr>
          </a:p>
          <a:p>
            <a:pPr lvl="1"/>
            <a:endParaRPr lang="en-IN" sz="2600" dirty="0">
              <a:latin typeface="Courier New" panose="02070309020205020404" pitchFamily="49" charset="0"/>
              <a:cs typeface="Courier New" panose="02070309020205020404" pitchFamily="49" charset="0"/>
            </a:endParaRP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18</a:t>
            </a:fld>
            <a:endParaRPr lang="en-US"/>
          </a:p>
        </p:txBody>
      </p:sp>
    </p:spTree>
    <p:extLst>
      <p:ext uri="{BB962C8B-B14F-4D97-AF65-F5344CB8AC3E}">
        <p14:creationId xmlns:p14="http://schemas.microsoft.com/office/powerpoint/2010/main" val="3735754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457200" y="152400"/>
            <a:ext cx="8077200" cy="761999"/>
          </a:xfrm>
        </p:spPr>
        <p:txBody>
          <a:bodyPr/>
          <a:lstStyle/>
          <a:p>
            <a:r>
              <a:rPr lang="en-IN" dirty="0"/>
              <a:t>Attaching the Background Image</a:t>
            </a:r>
          </a:p>
        </p:txBody>
      </p:sp>
      <p:sp>
        <p:nvSpPr>
          <p:cNvPr id="3" name="Content Placeholder 2"/>
          <p:cNvSpPr>
            <a:spLocks noGrp="1"/>
          </p:cNvSpPr>
          <p:nvPr>
            <p:ph idx="1"/>
          </p:nvPr>
        </p:nvSpPr>
        <p:spPr/>
        <p:txBody>
          <a:bodyPr/>
          <a:lstStyle/>
          <a:p>
            <a:r>
              <a:rPr lang="en-IN" b="1" dirty="0"/>
              <a:t>Watermarks</a:t>
            </a:r>
            <a:r>
              <a:rPr lang="en-IN" dirty="0"/>
              <a:t>:</a:t>
            </a:r>
          </a:p>
          <a:p>
            <a:pPr lvl="1"/>
            <a:r>
              <a:rPr lang="en-IN" dirty="0"/>
              <a:t>Translucent graphics displayed behind a content</a:t>
            </a:r>
          </a:p>
          <a:p>
            <a:pPr lvl="1"/>
            <a:r>
              <a:rPr lang="en-US" dirty="0"/>
              <a:t>They can be created using fixed backgrounds</a:t>
            </a:r>
          </a:p>
          <a:p>
            <a:pPr lvl="1"/>
            <a:r>
              <a:rPr lang="en-US" dirty="0"/>
              <a:t>Often used to indicate that a content material is copyrighted</a:t>
            </a:r>
            <a:endParaRPr lang="en-IN" dirty="0"/>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19</a:t>
            </a:fld>
            <a:endParaRPr lang="en-US"/>
          </a:p>
        </p:txBody>
      </p:sp>
    </p:spTree>
    <p:extLst>
      <p:ext uri="{BB962C8B-B14F-4D97-AF65-F5344CB8AC3E}">
        <p14:creationId xmlns:p14="http://schemas.microsoft.com/office/powerpoint/2010/main" val="4057043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p:nvPr>
        </p:nvSpPr>
        <p:spPr/>
        <p:txBody>
          <a:bodyPr/>
          <a:lstStyle/>
          <a:p>
            <a:pPr eaLnBrk="1" hangingPunct="1"/>
            <a:r>
              <a:rPr lang="en-US" dirty="0"/>
              <a:t>Objectives</a:t>
            </a:r>
          </a:p>
        </p:txBody>
      </p:sp>
      <p:sp>
        <p:nvSpPr>
          <p:cNvPr id="27650" name="Rectangle 3"/>
          <p:cNvSpPr>
            <a:spLocks noGrp="1" noChangeArrowheads="1"/>
          </p:cNvSpPr>
          <p:nvPr>
            <p:ph idx="1"/>
          </p:nvPr>
        </p:nvSpPr>
        <p:spPr/>
        <p:txBody>
          <a:bodyPr/>
          <a:lstStyle/>
          <a:p>
            <a:r>
              <a:rPr lang="en-US" dirty="0"/>
              <a:t>Create a figure box</a:t>
            </a:r>
          </a:p>
          <a:p>
            <a:r>
              <a:rPr lang="en-US" dirty="0"/>
              <a:t>Add a background image</a:t>
            </a:r>
          </a:p>
          <a:p>
            <a:r>
              <a:rPr lang="en-US" dirty="0"/>
              <a:t>Add a border to an element</a:t>
            </a:r>
          </a:p>
          <a:p>
            <a:r>
              <a:rPr lang="en-US" dirty="0"/>
              <a:t>Create rounded borders</a:t>
            </a:r>
          </a:p>
          <a:p>
            <a:r>
              <a:rPr lang="en-US" dirty="0"/>
              <a:t>Create a graphic border</a:t>
            </a:r>
          </a:p>
          <a:p>
            <a:r>
              <a:rPr lang="en-US" dirty="0"/>
              <a:t>Create a text shadow</a:t>
            </a:r>
          </a:p>
        </p:txBody>
      </p:sp>
      <p:sp>
        <p:nvSpPr>
          <p:cNvPr id="8" name="Slide Number Placeholder 7"/>
          <p:cNvSpPr>
            <a:spLocks noGrp="1"/>
          </p:cNvSpPr>
          <p:nvPr>
            <p:ph type="sldNum" sz="quarter" idx="11"/>
          </p:nvPr>
        </p:nvSpPr>
        <p:spPr/>
        <p:txBody>
          <a:bodyPr/>
          <a:lstStyle/>
          <a:p>
            <a:pPr>
              <a:defRPr/>
            </a:pPr>
            <a:fld id="{17ED2C23-3AC0-4115-AA35-A72997F9173C}" type="slidenum">
              <a:rPr lang="en-US"/>
              <a:pPr>
                <a:defRPr/>
              </a:pPr>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600" dirty="0"/>
              <a:t>Setting the Background Image Position</a:t>
            </a:r>
          </a:p>
        </p:txBody>
      </p:sp>
      <p:sp>
        <p:nvSpPr>
          <p:cNvPr id="3" name="Content Placeholder 2"/>
          <p:cNvSpPr>
            <a:spLocks noGrp="1"/>
          </p:cNvSpPr>
          <p:nvPr>
            <p:ph idx="1"/>
          </p:nvPr>
        </p:nvSpPr>
        <p:spPr>
          <a:xfrm>
            <a:off x="457200" y="1093650"/>
            <a:ext cx="8305800" cy="5181600"/>
          </a:xfrm>
        </p:spPr>
        <p:txBody>
          <a:bodyPr/>
          <a:lstStyle/>
          <a:p>
            <a:r>
              <a:rPr lang="en-IN" dirty="0"/>
              <a:t>By default, background images are placed in an element’s top-left corner</a:t>
            </a:r>
          </a:p>
          <a:p>
            <a:r>
              <a:rPr lang="en-IN" dirty="0"/>
              <a:t>The following property can be used to set the position of a background image:</a:t>
            </a:r>
          </a:p>
          <a:p>
            <a:pPr marL="914400" lvl="2" indent="0">
              <a:buNone/>
            </a:pPr>
            <a:r>
              <a:rPr lang="en-IN" sz="2600" dirty="0">
                <a:latin typeface="Courier New" panose="02070309020205020404" pitchFamily="49" charset="0"/>
                <a:cs typeface="Courier New" panose="02070309020205020404" pitchFamily="49" charset="0"/>
              </a:rPr>
              <a:t>background-position: </a:t>
            </a:r>
            <a:r>
              <a:rPr lang="en-IN" sz="2600" i="1" dirty="0">
                <a:latin typeface="Courier New" panose="02070309020205020404" pitchFamily="49" charset="0"/>
                <a:cs typeface="Courier New" panose="02070309020205020404" pitchFamily="49" charset="0"/>
              </a:rPr>
              <a:t>horizontal vertical</a:t>
            </a:r>
            <a:r>
              <a:rPr lang="en-IN" sz="2600" dirty="0">
                <a:latin typeface="Courier New" panose="02070309020205020404" pitchFamily="49" charset="0"/>
                <a:cs typeface="Courier New" panose="02070309020205020404" pitchFamily="49" charset="0"/>
              </a:rPr>
              <a:t>;</a:t>
            </a:r>
          </a:p>
          <a:p>
            <a:pPr marL="350838" lvl="2" indent="0">
              <a:buNone/>
            </a:pPr>
            <a:r>
              <a:rPr lang="en-IN" sz="2800" dirty="0">
                <a:cs typeface="Courier New" panose="02070309020205020404" pitchFamily="49" charset="0"/>
              </a:rPr>
              <a:t>where</a:t>
            </a:r>
            <a:r>
              <a:rPr lang="en-IN" sz="2800" dirty="0"/>
              <a:t> </a:t>
            </a:r>
            <a:r>
              <a:rPr lang="en-IN" i="1" dirty="0">
                <a:latin typeface="Courier New" panose="02070309020205020404" pitchFamily="49" charset="0"/>
                <a:cs typeface="Courier New" panose="02070309020205020404" pitchFamily="49" charset="0"/>
              </a:rPr>
              <a:t>horizontal</a:t>
            </a:r>
            <a:r>
              <a:rPr lang="en-IN" dirty="0"/>
              <a:t> </a:t>
            </a:r>
            <a:r>
              <a:rPr lang="en-IN" sz="2800" dirty="0"/>
              <a:t>and </a:t>
            </a:r>
            <a:r>
              <a:rPr lang="en-IN" i="1" dirty="0">
                <a:latin typeface="Courier New" panose="02070309020205020404" pitchFamily="49" charset="0"/>
                <a:cs typeface="Courier New" panose="02070309020205020404" pitchFamily="49" charset="0"/>
              </a:rPr>
              <a:t>vertical</a:t>
            </a:r>
            <a:r>
              <a:rPr lang="en-IN" dirty="0"/>
              <a:t> </a:t>
            </a:r>
            <a:r>
              <a:rPr lang="en-IN" sz="2800" dirty="0"/>
              <a:t>provide the coordinates of an image within the element background expressed using one of the CSS units of measure or as a percentages</a:t>
            </a:r>
          </a:p>
          <a:p>
            <a:pPr marL="350838" lvl="2" indent="0">
              <a:buNone/>
            </a:pPr>
            <a:r>
              <a:rPr lang="en-IN" dirty="0">
                <a:latin typeface="Courier New" panose="02070309020205020404" pitchFamily="49" charset="0"/>
                <a:cs typeface="Courier New" panose="02070309020205020404" pitchFamily="49" charset="0"/>
              </a:rPr>
              <a:t>background-position: </a:t>
            </a:r>
            <a:r>
              <a:rPr lang="en-IN" i="1" dirty="0">
                <a:latin typeface="Courier New" panose="02070309020205020404" pitchFamily="49" charset="0"/>
                <a:cs typeface="Courier New" panose="02070309020205020404" pitchFamily="49" charset="0"/>
              </a:rPr>
              <a:t>10% 20%</a:t>
            </a:r>
            <a:r>
              <a:rPr lang="en-IN" dirty="0">
                <a:latin typeface="Courier New" panose="02070309020205020404" pitchFamily="49" charset="0"/>
                <a:cs typeface="Courier New" panose="02070309020205020404" pitchFamily="49" charset="0"/>
              </a:rPr>
              <a:t>;</a:t>
            </a:r>
          </a:p>
          <a:p>
            <a:pPr marL="350838" lvl="2" indent="0">
              <a:buNone/>
            </a:pPr>
            <a:endParaRPr lang="en-IN" sz="3200" dirty="0"/>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20</a:t>
            </a:fld>
            <a:endParaRPr lang="en-US"/>
          </a:p>
        </p:txBody>
      </p:sp>
    </p:spTree>
    <p:extLst>
      <p:ext uri="{BB962C8B-B14F-4D97-AF65-F5344CB8AC3E}">
        <p14:creationId xmlns:p14="http://schemas.microsoft.com/office/powerpoint/2010/main" val="7350559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600" dirty="0"/>
              <a:t>Setting the Background Image Position</a:t>
            </a:r>
          </a:p>
        </p:txBody>
      </p:sp>
      <p:sp>
        <p:nvSpPr>
          <p:cNvPr id="3" name="Content Placeholder 2"/>
          <p:cNvSpPr>
            <a:spLocks noGrp="1"/>
          </p:cNvSpPr>
          <p:nvPr>
            <p:ph idx="1"/>
          </p:nvPr>
        </p:nvSpPr>
        <p:spPr/>
        <p:txBody>
          <a:bodyPr/>
          <a:lstStyle/>
          <a:p>
            <a:r>
              <a:rPr lang="en-US" dirty="0"/>
              <a:t>Keywords to position a background image are as follows:</a:t>
            </a:r>
            <a:endParaRPr lang="en-IN" dirty="0"/>
          </a:p>
          <a:p>
            <a:pPr lvl="1"/>
            <a:r>
              <a:rPr lang="en-IN" sz="2200" dirty="0">
                <a:latin typeface="Courier New" panose="02070309020205020404" pitchFamily="49" charset="0"/>
                <a:cs typeface="Courier New" panose="02070309020205020404" pitchFamily="49" charset="0"/>
              </a:rPr>
              <a:t>left</a:t>
            </a:r>
            <a:r>
              <a:rPr lang="en-IN" dirty="0"/>
              <a:t>, </a:t>
            </a:r>
            <a:r>
              <a:rPr lang="en-IN" sz="2200" dirty="0" err="1">
                <a:latin typeface="Courier New" panose="02070309020205020404" pitchFamily="49" charset="0"/>
                <a:cs typeface="Courier New" panose="02070309020205020404" pitchFamily="49" charset="0"/>
              </a:rPr>
              <a:t>center</a:t>
            </a:r>
            <a:r>
              <a:rPr lang="en-IN" dirty="0"/>
              <a:t>, and </a:t>
            </a:r>
            <a:r>
              <a:rPr lang="en-IN" sz="2200" dirty="0">
                <a:latin typeface="Courier New" panose="02070309020205020404" pitchFamily="49" charset="0"/>
                <a:cs typeface="Courier New" panose="02070309020205020404" pitchFamily="49" charset="0"/>
              </a:rPr>
              <a:t>right</a:t>
            </a:r>
            <a:r>
              <a:rPr lang="en-IN" dirty="0"/>
              <a:t> are used to position the background horizontally </a:t>
            </a:r>
          </a:p>
          <a:p>
            <a:pPr lvl="1"/>
            <a:r>
              <a:rPr lang="en-IN" sz="2200" dirty="0">
                <a:latin typeface="Courier New" panose="02070309020205020404" pitchFamily="49" charset="0"/>
                <a:cs typeface="Courier New" panose="02070309020205020404" pitchFamily="49" charset="0"/>
              </a:rPr>
              <a:t>top</a:t>
            </a:r>
            <a:r>
              <a:rPr lang="en-IN" dirty="0"/>
              <a:t>, </a:t>
            </a:r>
            <a:r>
              <a:rPr lang="en-IN" sz="2200" dirty="0" err="1">
                <a:latin typeface="Courier New" panose="02070309020205020404" pitchFamily="49" charset="0"/>
                <a:cs typeface="Courier New" panose="02070309020205020404" pitchFamily="49" charset="0"/>
              </a:rPr>
              <a:t>center</a:t>
            </a:r>
            <a:r>
              <a:rPr lang="en-IN" dirty="0"/>
              <a:t>, and </a:t>
            </a:r>
            <a:r>
              <a:rPr lang="en-IN" sz="2200" dirty="0">
                <a:latin typeface="Courier New" panose="02070309020205020404" pitchFamily="49" charset="0"/>
                <a:cs typeface="Courier New" panose="02070309020205020404" pitchFamily="49" charset="0"/>
              </a:rPr>
              <a:t>bottom</a:t>
            </a:r>
            <a:r>
              <a:rPr lang="en-IN" dirty="0"/>
              <a:t> are used to position the background vertically</a:t>
            </a:r>
          </a:p>
          <a:p>
            <a:pPr lvl="1"/>
            <a:r>
              <a:rPr lang="en-IN" dirty="0">
                <a:latin typeface="Courier New" panose="02070309020205020404" pitchFamily="49" charset="0"/>
                <a:cs typeface="Courier New" panose="02070309020205020404" pitchFamily="49" charset="0"/>
              </a:rPr>
              <a:t>background-position: </a:t>
            </a:r>
            <a:r>
              <a:rPr lang="en-IN" i="1" dirty="0">
                <a:latin typeface="Courier New" panose="02070309020205020404" pitchFamily="49" charset="0"/>
                <a:cs typeface="Courier New" panose="02070309020205020404" pitchFamily="49" charset="0"/>
              </a:rPr>
              <a:t>right bottom</a:t>
            </a:r>
            <a:endParaRPr lang="en-IN" dirty="0">
              <a:latin typeface="Courier New" panose="02070309020205020404" pitchFamily="49" charset="0"/>
              <a:cs typeface="Courier New" panose="02070309020205020404" pitchFamily="49" charset="0"/>
            </a:endParaRPr>
          </a:p>
          <a:p>
            <a:r>
              <a:rPr lang="en-IN" dirty="0"/>
              <a:t>The </a:t>
            </a:r>
            <a:r>
              <a:rPr lang="en-IN" sz="2600" dirty="0">
                <a:latin typeface="Courier New" panose="02070309020205020404" pitchFamily="49" charset="0"/>
                <a:cs typeface="Courier New" panose="02070309020205020404" pitchFamily="49" charset="0"/>
              </a:rPr>
              <a:t>background-position</a:t>
            </a:r>
            <a:r>
              <a:rPr lang="en-IN" dirty="0"/>
              <a:t> property is only useful for non-tiled images</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21</a:t>
            </a:fld>
            <a:endParaRPr lang="en-US"/>
          </a:p>
        </p:txBody>
      </p:sp>
    </p:spTree>
    <p:extLst>
      <p:ext uri="{BB962C8B-B14F-4D97-AF65-F5344CB8AC3E}">
        <p14:creationId xmlns:p14="http://schemas.microsoft.com/office/powerpoint/2010/main" val="29578873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1"/>
            <a:ext cx="7696200" cy="761999"/>
          </a:xfrm>
        </p:spPr>
        <p:txBody>
          <a:bodyPr/>
          <a:lstStyle/>
          <a:p>
            <a:r>
              <a:rPr lang="en-IN" sz="3600" dirty="0"/>
              <a:t>Defining the Extent of the Background</a:t>
            </a:r>
          </a:p>
        </p:txBody>
      </p:sp>
      <p:sp>
        <p:nvSpPr>
          <p:cNvPr id="3" name="Content Placeholder 2"/>
          <p:cNvSpPr>
            <a:spLocks noGrp="1"/>
          </p:cNvSpPr>
          <p:nvPr>
            <p:ph idx="1"/>
          </p:nvPr>
        </p:nvSpPr>
        <p:spPr/>
        <p:txBody>
          <a:bodyPr/>
          <a:lstStyle/>
          <a:p>
            <a:r>
              <a:rPr lang="en-IN" dirty="0"/>
              <a:t>An element’s background extends only through the padding space excluding the border space</a:t>
            </a:r>
          </a:p>
          <a:p>
            <a:r>
              <a:rPr lang="en-US" dirty="0"/>
              <a:t>This can be changed using the following property:</a:t>
            </a:r>
          </a:p>
          <a:p>
            <a:pPr marL="0" indent="0">
              <a:buNone/>
            </a:pPr>
            <a:r>
              <a:rPr lang="en-US" dirty="0"/>
              <a:t>    	</a:t>
            </a:r>
            <a:r>
              <a:rPr lang="en-IN" sz="2600" dirty="0">
                <a:latin typeface="Courier New" panose="02070309020205020404" pitchFamily="49" charset="0"/>
                <a:cs typeface="Courier New" panose="02070309020205020404" pitchFamily="49" charset="0"/>
              </a:rPr>
              <a:t>background-clip: </a:t>
            </a:r>
            <a:r>
              <a:rPr lang="en-IN" sz="2600" i="1" dirty="0">
                <a:latin typeface="Courier New" panose="02070309020205020404" pitchFamily="49" charset="0"/>
                <a:cs typeface="Courier New" panose="02070309020205020404" pitchFamily="49" charset="0"/>
              </a:rPr>
              <a:t>type</a:t>
            </a:r>
            <a:r>
              <a:rPr lang="en-IN" sz="2600" dirty="0">
                <a:latin typeface="Courier New" panose="02070309020205020404" pitchFamily="49" charset="0"/>
                <a:cs typeface="Courier New" panose="02070309020205020404" pitchFamily="49" charset="0"/>
              </a:rPr>
              <a:t>;</a:t>
            </a:r>
          </a:p>
          <a:p>
            <a:pPr marL="0" indent="0">
              <a:buNone/>
            </a:pPr>
            <a:r>
              <a:rPr lang="en-US" sz="2600" dirty="0">
                <a:latin typeface="Courier New" panose="02070309020205020404" pitchFamily="49" charset="0"/>
                <a:cs typeface="Courier New" panose="02070309020205020404" pitchFamily="49" charset="0"/>
              </a:rPr>
              <a:t>  </a:t>
            </a:r>
            <a:endParaRPr lang="en-IN" dirty="0">
              <a:cs typeface="Courier New" panose="02070309020205020404" pitchFamily="49" charset="0"/>
            </a:endParaRP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22</a:t>
            </a:fld>
            <a:endParaRPr lang="en-US"/>
          </a:p>
        </p:txBody>
      </p:sp>
    </p:spTree>
    <p:extLst>
      <p:ext uri="{BB962C8B-B14F-4D97-AF65-F5344CB8AC3E}">
        <p14:creationId xmlns:p14="http://schemas.microsoft.com/office/powerpoint/2010/main" val="40440037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457200" y="152401"/>
            <a:ext cx="7696200" cy="761999"/>
          </a:xfrm>
        </p:spPr>
        <p:txBody>
          <a:bodyPr/>
          <a:lstStyle/>
          <a:p>
            <a:r>
              <a:rPr lang="en-IN" sz="3600" dirty="0"/>
              <a:t>Defining the Extent of the Background</a:t>
            </a:r>
          </a:p>
        </p:txBody>
      </p:sp>
      <p:sp>
        <p:nvSpPr>
          <p:cNvPr id="3" name="Content Placeholder 2"/>
          <p:cNvSpPr>
            <a:spLocks noGrp="1"/>
          </p:cNvSpPr>
          <p:nvPr>
            <p:ph idx="1"/>
          </p:nvPr>
        </p:nvSpPr>
        <p:spPr/>
        <p:txBody>
          <a:bodyPr/>
          <a:lstStyle/>
          <a:p>
            <a:r>
              <a:rPr lang="en-IN" sz="2600" i="1" dirty="0">
                <a:solidFill>
                  <a:srgbClr val="000000"/>
                </a:solidFill>
                <a:latin typeface="Courier New" panose="02070309020205020404" pitchFamily="49" charset="0"/>
                <a:cs typeface="Courier New" panose="02070309020205020404" pitchFamily="49" charset="0"/>
              </a:rPr>
              <a:t>type </a:t>
            </a:r>
            <a:r>
              <a:rPr lang="en-IN" dirty="0">
                <a:solidFill>
                  <a:srgbClr val="000000"/>
                </a:solidFill>
                <a:cs typeface="Courier New" panose="02070309020205020404" pitchFamily="49" charset="0"/>
              </a:rPr>
              <a:t>in the </a:t>
            </a:r>
            <a:r>
              <a:rPr lang="en-IN" sz="2600" dirty="0">
                <a:solidFill>
                  <a:srgbClr val="000000"/>
                </a:solidFill>
                <a:latin typeface="Courier New" panose="02070309020205020404" pitchFamily="49" charset="0"/>
                <a:cs typeface="Courier New" panose="02070309020205020404" pitchFamily="49" charset="0"/>
              </a:rPr>
              <a:t>background-clip </a:t>
            </a:r>
            <a:r>
              <a:rPr lang="en-IN" dirty="0">
                <a:solidFill>
                  <a:srgbClr val="000000"/>
                </a:solidFill>
                <a:cs typeface="Courier New" panose="02070309020205020404" pitchFamily="49" charset="0"/>
              </a:rPr>
              <a:t>property:</a:t>
            </a:r>
          </a:p>
          <a:p>
            <a:pPr lvl="1"/>
            <a:r>
              <a:rPr lang="en-US" sz="2600" dirty="0">
                <a:solidFill>
                  <a:srgbClr val="000000"/>
                </a:solidFill>
                <a:latin typeface="Courier New" panose="02070309020205020404" pitchFamily="49" charset="0"/>
                <a:cs typeface="Courier New" panose="02070309020205020404" pitchFamily="49" charset="0"/>
              </a:rPr>
              <a:t>content-box </a:t>
            </a:r>
            <a:r>
              <a:rPr lang="en-IN" dirty="0">
                <a:solidFill>
                  <a:srgbClr val="000000"/>
                </a:solidFill>
                <a:cs typeface="Courier New" panose="02070309020205020404" pitchFamily="49" charset="0"/>
              </a:rPr>
              <a:t>extends the background only through the element content</a:t>
            </a:r>
            <a:endParaRPr lang="en-US" dirty="0">
              <a:solidFill>
                <a:srgbClr val="000000"/>
              </a:solidFill>
              <a:cs typeface="Courier New" panose="02070309020205020404" pitchFamily="49" charset="0"/>
            </a:endParaRPr>
          </a:p>
          <a:p>
            <a:pPr lvl="1"/>
            <a:r>
              <a:rPr lang="en-US" sz="2600" dirty="0">
                <a:solidFill>
                  <a:srgbClr val="000000"/>
                </a:solidFill>
                <a:latin typeface="Courier New" panose="02070309020205020404" pitchFamily="49" charset="0"/>
                <a:cs typeface="Courier New" panose="02070309020205020404" pitchFamily="49" charset="0"/>
              </a:rPr>
              <a:t>padding-box </a:t>
            </a:r>
            <a:r>
              <a:rPr lang="en-IN" dirty="0"/>
              <a:t>extends the background through the padding space</a:t>
            </a:r>
            <a:endParaRPr lang="en-US" dirty="0">
              <a:solidFill>
                <a:srgbClr val="000000"/>
              </a:solidFill>
              <a:cs typeface="Courier New" panose="02070309020205020404" pitchFamily="49" charset="0"/>
            </a:endParaRPr>
          </a:p>
          <a:p>
            <a:pPr lvl="1"/>
            <a:r>
              <a:rPr lang="en-US" sz="2600" dirty="0">
                <a:solidFill>
                  <a:srgbClr val="000000"/>
                </a:solidFill>
                <a:latin typeface="Courier New" panose="02070309020205020404" pitchFamily="49" charset="0"/>
                <a:cs typeface="Courier New" panose="02070309020205020404" pitchFamily="49" charset="0"/>
              </a:rPr>
              <a:t>border-box </a:t>
            </a:r>
            <a:r>
              <a:rPr lang="en-IN" dirty="0"/>
              <a:t>extends the background through the border space</a:t>
            </a:r>
            <a:endParaRPr lang="en-US" dirty="0">
              <a:solidFill>
                <a:srgbClr val="000000"/>
              </a:solidFill>
              <a:cs typeface="Courier New" panose="02070309020205020404" pitchFamily="49" charset="0"/>
            </a:endParaRPr>
          </a:p>
          <a:p>
            <a:pPr lvl="1"/>
            <a:endParaRPr lang="en-IN" sz="2600" dirty="0">
              <a:latin typeface="Courier New" panose="02070309020205020404" pitchFamily="49" charset="0"/>
              <a:cs typeface="Courier New" panose="02070309020205020404" pitchFamily="49" charset="0"/>
            </a:endParaRP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23</a:t>
            </a:fld>
            <a:endParaRPr lang="en-US"/>
          </a:p>
        </p:txBody>
      </p:sp>
    </p:spTree>
    <p:extLst>
      <p:ext uri="{BB962C8B-B14F-4D97-AF65-F5344CB8AC3E}">
        <p14:creationId xmlns:p14="http://schemas.microsoft.com/office/powerpoint/2010/main" val="22228462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1"/>
            <a:ext cx="8229600" cy="761999"/>
          </a:xfrm>
        </p:spPr>
        <p:txBody>
          <a:bodyPr/>
          <a:lstStyle/>
          <a:p>
            <a:r>
              <a:rPr lang="en-IN" dirty="0"/>
              <a:t>Sizing and Clipping an Image</a:t>
            </a:r>
          </a:p>
        </p:txBody>
      </p:sp>
      <p:sp>
        <p:nvSpPr>
          <p:cNvPr id="3" name="Content Placeholder 2"/>
          <p:cNvSpPr>
            <a:spLocks noGrp="1"/>
          </p:cNvSpPr>
          <p:nvPr>
            <p:ph idx="1"/>
          </p:nvPr>
        </p:nvSpPr>
        <p:spPr>
          <a:xfrm>
            <a:off x="377536" y="1066800"/>
            <a:ext cx="8305800" cy="4906963"/>
          </a:xfrm>
        </p:spPr>
        <p:txBody>
          <a:bodyPr/>
          <a:lstStyle/>
          <a:p>
            <a:r>
              <a:rPr lang="en-US" sz="2800" dirty="0"/>
              <a:t>By default, the size of a background image equals the size stored in its image file</a:t>
            </a:r>
          </a:p>
          <a:p>
            <a:r>
              <a:rPr lang="en-US" sz="2800" dirty="0"/>
              <a:t>This size can be changed by using the following property:</a:t>
            </a:r>
          </a:p>
          <a:p>
            <a:pPr marL="457200" lvl="1" indent="0">
              <a:buNone/>
            </a:pPr>
            <a:r>
              <a:rPr lang="en-US" sz="2400" dirty="0"/>
              <a:t>	</a:t>
            </a:r>
            <a:r>
              <a:rPr lang="en-IN" sz="2400" dirty="0">
                <a:latin typeface="Courier New" panose="02070309020205020404" pitchFamily="49" charset="0"/>
                <a:cs typeface="Courier New" panose="02070309020205020404" pitchFamily="49" charset="0"/>
              </a:rPr>
              <a:t>background-size: </a:t>
            </a:r>
            <a:r>
              <a:rPr lang="en-IN" sz="2400" i="1" dirty="0">
                <a:latin typeface="Courier New" panose="02070309020205020404" pitchFamily="49" charset="0"/>
                <a:cs typeface="Courier New" panose="02070309020205020404" pitchFamily="49" charset="0"/>
              </a:rPr>
              <a:t>width height</a:t>
            </a:r>
            <a:r>
              <a:rPr lang="en-IN" sz="2400" dirty="0"/>
              <a:t>;</a:t>
            </a:r>
          </a:p>
          <a:p>
            <a:pPr marL="457200" lvl="1" indent="0">
              <a:buNone/>
            </a:pPr>
            <a:r>
              <a:rPr lang="en-US" dirty="0"/>
              <a:t>where</a:t>
            </a:r>
            <a:r>
              <a:rPr lang="en-US" sz="2400" dirty="0"/>
              <a:t> </a:t>
            </a:r>
            <a:r>
              <a:rPr lang="en-IN" sz="2400" i="1" dirty="0">
                <a:latin typeface="Courier New" panose="02070309020205020404" pitchFamily="49" charset="0"/>
                <a:cs typeface="Courier New" panose="02070309020205020404" pitchFamily="49" charset="0"/>
              </a:rPr>
              <a:t>width</a:t>
            </a:r>
            <a:r>
              <a:rPr lang="en-IN" sz="2400" i="1" dirty="0">
                <a:cs typeface="Courier New" panose="02070309020205020404" pitchFamily="49" charset="0"/>
              </a:rPr>
              <a:t> </a:t>
            </a:r>
            <a:r>
              <a:rPr lang="en-IN" dirty="0">
                <a:cs typeface="Courier New" panose="02070309020205020404" pitchFamily="49" charset="0"/>
              </a:rPr>
              <a:t>and</a:t>
            </a:r>
            <a:r>
              <a:rPr lang="en-IN" sz="2400" i="1" dirty="0">
                <a:cs typeface="Courier New" panose="02070309020205020404" pitchFamily="49" charset="0"/>
              </a:rPr>
              <a:t> </a:t>
            </a:r>
            <a:r>
              <a:rPr lang="en-IN" sz="2400" i="1" dirty="0">
                <a:latin typeface="Courier New" panose="02070309020205020404" pitchFamily="49" charset="0"/>
                <a:cs typeface="Courier New" panose="02070309020205020404" pitchFamily="49" charset="0"/>
              </a:rPr>
              <a:t>height</a:t>
            </a:r>
            <a:r>
              <a:rPr lang="en-IN" sz="2400" i="1" dirty="0">
                <a:cs typeface="Courier New" panose="02070309020205020404" pitchFamily="49" charset="0"/>
              </a:rPr>
              <a:t> </a:t>
            </a:r>
            <a:r>
              <a:rPr lang="en-IN" dirty="0">
                <a:cs typeface="Courier New" panose="02070309020205020404" pitchFamily="49" charset="0"/>
              </a:rPr>
              <a:t>can be specified in one of the CSS units of length or as a percentage or by using the keywords </a:t>
            </a:r>
            <a:r>
              <a:rPr lang="en-IN" sz="2400" dirty="0">
                <a:latin typeface="Courier New" panose="02070309020205020404" pitchFamily="49" charset="0"/>
                <a:cs typeface="Courier New" panose="02070309020205020404" pitchFamily="49" charset="0"/>
              </a:rPr>
              <a:t>auto,</a:t>
            </a:r>
            <a:r>
              <a:rPr lang="en-IN" sz="2400" dirty="0">
                <a:cs typeface="Courier New" panose="02070309020205020404" pitchFamily="49" charset="0"/>
              </a:rPr>
              <a:t> </a:t>
            </a:r>
            <a:r>
              <a:rPr lang="en-IN" sz="2400" dirty="0">
                <a:latin typeface="Courier New" panose="02070309020205020404" pitchFamily="49" charset="0"/>
                <a:cs typeface="Courier New" panose="02070309020205020404" pitchFamily="49" charset="0"/>
              </a:rPr>
              <a:t>cover,</a:t>
            </a:r>
            <a:r>
              <a:rPr lang="en-IN" sz="2400" dirty="0">
                <a:cs typeface="Courier New" panose="02070309020205020404" pitchFamily="49" charset="0"/>
              </a:rPr>
              <a:t> </a:t>
            </a:r>
            <a:r>
              <a:rPr lang="en-IN" dirty="0">
                <a:cs typeface="Courier New" panose="02070309020205020404" pitchFamily="49" charset="0"/>
              </a:rPr>
              <a:t>and</a:t>
            </a:r>
            <a:r>
              <a:rPr lang="en-IN" sz="2400" dirty="0">
                <a:cs typeface="Courier New" panose="02070309020205020404" pitchFamily="49" charset="0"/>
              </a:rPr>
              <a:t> </a:t>
            </a:r>
            <a:r>
              <a:rPr lang="en-IN" sz="2400" dirty="0">
                <a:latin typeface="Courier New" panose="02070309020205020404" pitchFamily="49" charset="0"/>
                <a:cs typeface="Courier New" panose="02070309020205020404" pitchFamily="49" charset="0"/>
              </a:rPr>
              <a:t>contain</a:t>
            </a:r>
          </a:p>
          <a:p>
            <a:pPr marL="457200" lvl="1" indent="0">
              <a:buNone/>
            </a:pPr>
            <a:r>
              <a:rPr lang="en-IN" sz="2400" dirty="0">
                <a:latin typeface="Courier New" panose="02070309020205020404" pitchFamily="49" charset="0"/>
                <a:cs typeface="Courier New" panose="02070309020205020404" pitchFamily="49" charset="0"/>
              </a:rPr>
              <a:t>e.g. background-size: </a:t>
            </a:r>
            <a:r>
              <a:rPr lang="en-IN" sz="2400" i="1" dirty="0">
                <a:latin typeface="Courier New" panose="02070309020205020404" pitchFamily="49" charset="0"/>
                <a:cs typeface="Courier New" panose="02070309020205020404" pitchFamily="49" charset="0"/>
              </a:rPr>
              <a:t>300px 200px</a:t>
            </a:r>
            <a:r>
              <a:rPr lang="en-IN" sz="2400" dirty="0"/>
              <a:t>;</a:t>
            </a:r>
          </a:p>
          <a:p>
            <a:pPr marL="457200" lvl="1" indent="0">
              <a:buNone/>
            </a:pPr>
            <a:r>
              <a:rPr lang="en-IN" sz="2400" dirty="0"/>
              <a:t> 	       </a:t>
            </a:r>
            <a:r>
              <a:rPr lang="en-IN" sz="2400" dirty="0">
                <a:latin typeface="Courier New" panose="02070309020205020404" pitchFamily="49" charset="0"/>
                <a:cs typeface="Courier New" panose="02070309020205020404" pitchFamily="49" charset="0"/>
              </a:rPr>
              <a:t>background-size: </a:t>
            </a:r>
            <a:r>
              <a:rPr lang="en-IN" sz="2400" i="1" dirty="0">
                <a:latin typeface="Courier New" panose="02070309020205020404" pitchFamily="49" charset="0"/>
                <a:cs typeface="Courier New" panose="02070309020205020404" pitchFamily="49" charset="0"/>
              </a:rPr>
              <a:t>auto 200px</a:t>
            </a:r>
            <a:r>
              <a:rPr lang="en-IN" sz="2400" dirty="0"/>
              <a:t>;</a:t>
            </a:r>
            <a:endParaRPr lang="en-IN" sz="2400" dirty="0">
              <a:latin typeface="Courier New" panose="02070309020205020404" pitchFamily="49" charset="0"/>
              <a:cs typeface="Courier New" panose="02070309020205020404" pitchFamily="49" charset="0"/>
            </a:endParaRPr>
          </a:p>
          <a:p>
            <a:endParaRPr lang="en-US" dirty="0"/>
          </a:p>
          <a:p>
            <a:endParaRPr lang="en-US" dirty="0"/>
          </a:p>
          <a:p>
            <a:pPr marL="457200" lvl="1" indent="0">
              <a:buNone/>
            </a:pPr>
            <a:endParaRPr lang="en-IN" sz="2600" dirty="0">
              <a:latin typeface="Courier New" panose="02070309020205020404" pitchFamily="49" charset="0"/>
              <a:cs typeface="Courier New" panose="02070309020205020404" pitchFamily="49" charset="0"/>
            </a:endParaRPr>
          </a:p>
          <a:p>
            <a:pPr marL="0" lvl="1" indent="0">
              <a:buNone/>
            </a:pPr>
            <a:endParaRPr lang="en-IN" sz="2600" dirty="0">
              <a:latin typeface="Courier New" panose="02070309020205020404" pitchFamily="49" charset="0"/>
              <a:cs typeface="Courier New" panose="02070309020205020404" pitchFamily="49" charset="0"/>
            </a:endParaRP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24</a:t>
            </a:fld>
            <a:endParaRPr lang="en-US"/>
          </a:p>
        </p:txBody>
      </p:sp>
    </p:spTree>
    <p:extLst>
      <p:ext uri="{BB962C8B-B14F-4D97-AF65-F5344CB8AC3E}">
        <p14:creationId xmlns:p14="http://schemas.microsoft.com/office/powerpoint/2010/main" val="24152269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1"/>
            <a:ext cx="8229600" cy="761999"/>
          </a:xfrm>
        </p:spPr>
        <p:txBody>
          <a:bodyPr/>
          <a:lstStyle/>
          <a:p>
            <a:r>
              <a:rPr lang="en-IN" dirty="0"/>
              <a:t>Sizing and Clipping an Image</a:t>
            </a:r>
          </a:p>
        </p:txBody>
      </p:sp>
      <p:sp>
        <p:nvSpPr>
          <p:cNvPr id="3" name="Content Placeholder 2"/>
          <p:cNvSpPr>
            <a:spLocks noGrp="1"/>
          </p:cNvSpPr>
          <p:nvPr>
            <p:ph idx="1"/>
          </p:nvPr>
        </p:nvSpPr>
        <p:spPr>
          <a:xfrm>
            <a:off x="471055" y="1204118"/>
            <a:ext cx="8305800" cy="4906963"/>
          </a:xfrm>
        </p:spPr>
        <p:txBody>
          <a:bodyPr/>
          <a:lstStyle/>
          <a:p>
            <a:r>
              <a:rPr lang="en-US" b="1" i="1" dirty="0"/>
              <a:t>Auto</a:t>
            </a:r>
            <a:r>
              <a:rPr lang="en-US" i="1" dirty="0"/>
              <a:t>: </a:t>
            </a:r>
            <a:r>
              <a:rPr lang="en-US" dirty="0"/>
              <a:t>tells the browser to automatically set the width or height value based on the dimensions of the original image</a:t>
            </a:r>
          </a:p>
          <a:p>
            <a:r>
              <a:rPr lang="en-US" b="1" i="1" dirty="0"/>
              <a:t>Cover</a:t>
            </a:r>
            <a:r>
              <a:rPr lang="en-US" i="1" dirty="0"/>
              <a:t>: </a:t>
            </a:r>
            <a:r>
              <a:rPr lang="en-US" dirty="0"/>
              <a:t>tells the browser to resize the image to cover all the element background while still retaining the image proportions</a:t>
            </a:r>
          </a:p>
          <a:p>
            <a:r>
              <a:rPr lang="en-US" b="1" i="1" dirty="0"/>
              <a:t>Contain</a:t>
            </a:r>
            <a:r>
              <a:rPr lang="en-US" i="1" dirty="0"/>
              <a:t>:</a:t>
            </a:r>
            <a:r>
              <a:rPr lang="en-US" dirty="0"/>
              <a:t> scales the image so that it’s completely contained within the element</a:t>
            </a:r>
          </a:p>
          <a:p>
            <a:endParaRPr lang="en-US" dirty="0"/>
          </a:p>
          <a:p>
            <a:endParaRPr lang="en-US" dirty="0"/>
          </a:p>
          <a:p>
            <a:pPr marL="457200" lvl="1" indent="0">
              <a:buNone/>
            </a:pPr>
            <a:endParaRPr lang="en-IN" sz="2600" dirty="0"/>
          </a:p>
          <a:p>
            <a:pPr marL="457200" lvl="1" indent="0">
              <a:buNone/>
            </a:pPr>
            <a:endParaRPr lang="en-IN" sz="2600" dirty="0">
              <a:latin typeface="Courier New" panose="02070309020205020404" pitchFamily="49" charset="0"/>
              <a:cs typeface="Courier New" panose="02070309020205020404" pitchFamily="49" charset="0"/>
            </a:endParaRPr>
          </a:p>
          <a:p>
            <a:endParaRPr lang="en-US" dirty="0"/>
          </a:p>
          <a:p>
            <a:endParaRPr lang="en-US" dirty="0"/>
          </a:p>
          <a:p>
            <a:pPr marL="457200" lvl="1" indent="0">
              <a:buNone/>
            </a:pPr>
            <a:endParaRPr lang="en-IN" sz="2600" dirty="0">
              <a:latin typeface="Courier New" panose="02070309020205020404" pitchFamily="49" charset="0"/>
              <a:cs typeface="Courier New" panose="02070309020205020404" pitchFamily="49" charset="0"/>
            </a:endParaRPr>
          </a:p>
          <a:p>
            <a:pPr marL="0" lvl="1" indent="0">
              <a:buNone/>
            </a:pPr>
            <a:endParaRPr lang="en-IN" sz="2600" dirty="0">
              <a:latin typeface="Courier New" panose="02070309020205020404" pitchFamily="49" charset="0"/>
              <a:cs typeface="Courier New" panose="02070309020205020404" pitchFamily="49" charset="0"/>
            </a:endParaRP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25</a:t>
            </a:fld>
            <a:endParaRPr lang="en-US"/>
          </a:p>
        </p:txBody>
      </p:sp>
    </p:spTree>
    <p:extLst>
      <p:ext uri="{BB962C8B-B14F-4D97-AF65-F5344CB8AC3E}">
        <p14:creationId xmlns:p14="http://schemas.microsoft.com/office/powerpoint/2010/main" val="4803683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533400" y="152401"/>
            <a:ext cx="8229600" cy="761999"/>
          </a:xfrm>
        </p:spPr>
        <p:txBody>
          <a:bodyPr/>
          <a:lstStyle/>
          <a:p>
            <a:r>
              <a:rPr lang="en-IN" dirty="0"/>
              <a:t>Sizing and Clipping an Image</a:t>
            </a:r>
          </a:p>
        </p:txBody>
      </p:sp>
      <p:pic>
        <p:nvPicPr>
          <p:cNvPr id="6" name="Content Placeholder 5" descr="This figure explains examples of background-size types.&#10;The figure consists of three vertical rectangular boxes positioned side by side. The first rectangular box labeled “image is scaled at the specified dimensions” consists of an image of various people positioned at the top-left corner that covers one-fourth of the rectangular box. The right side of the image is marked “300px” and the bottom of the image is marked “200px”. A text that reads “background-size: 200px 300px;” is positioned above the first rectangular box.&#10;The second rectangular box labeled “image is resized to fill the background, but part of the image is cropped” consists of an image that fills the rectangular box. A text that reads “background-size: cover;” is positioned above the second rectangular box.&#10;The third rectangular box labeled “image is resized so that it is contained within the element, but part of the background is left uncovered” consists of an image that covers three-fourth of the third rectangular box. A text that reads “background-size: contain;” is positioned above the third rectangular box.&#10;The source is mentioned below the figure, which reads “Source: wiki Media”.&#10;" title="Figure 4-7 Examples of background-size types"/>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236109"/>
            <a:ext cx="8305800" cy="4873145"/>
          </a:xfrm>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26</a:t>
            </a:fld>
            <a:endParaRPr lang="en-US"/>
          </a:p>
        </p:txBody>
      </p:sp>
    </p:spTree>
    <p:extLst>
      <p:ext uri="{BB962C8B-B14F-4D97-AF65-F5344CB8AC3E}">
        <p14:creationId xmlns:p14="http://schemas.microsoft.com/office/powerpoint/2010/main" val="12242461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a:t>
            </a:r>
            <a:r>
              <a:rPr lang="en-IN" dirty="0">
                <a:latin typeface="Courier New" panose="02070309020205020404" pitchFamily="49" charset="0"/>
                <a:cs typeface="Courier New" panose="02070309020205020404" pitchFamily="49" charset="0"/>
              </a:rPr>
              <a:t>background</a:t>
            </a:r>
            <a:r>
              <a:rPr lang="en-IN" dirty="0"/>
              <a:t> Property</a:t>
            </a:r>
          </a:p>
        </p:txBody>
      </p:sp>
      <p:sp>
        <p:nvSpPr>
          <p:cNvPr id="3" name="Content Placeholder 2"/>
          <p:cNvSpPr>
            <a:spLocks noGrp="1"/>
          </p:cNvSpPr>
          <p:nvPr>
            <p:ph idx="1"/>
          </p:nvPr>
        </p:nvSpPr>
        <p:spPr>
          <a:xfrm>
            <a:off x="300032" y="1076320"/>
            <a:ext cx="8686800" cy="5410200"/>
          </a:xfrm>
        </p:spPr>
        <p:txBody>
          <a:bodyPr/>
          <a:lstStyle/>
          <a:p>
            <a:r>
              <a:rPr lang="en-US" dirty="0"/>
              <a:t>Different background options can be organized </a:t>
            </a:r>
            <a:r>
              <a:rPr lang="en-US" sz="3200" dirty="0"/>
              <a:t>using the following property:</a:t>
            </a:r>
          </a:p>
          <a:p>
            <a:pPr marL="914400" lvl="2" indent="0">
              <a:buNone/>
            </a:pPr>
            <a:r>
              <a:rPr lang="en-US" sz="2600" dirty="0">
                <a:latin typeface="Courier New" panose="02070309020205020404" pitchFamily="49" charset="0"/>
                <a:cs typeface="Courier New" panose="02070309020205020404" pitchFamily="49" charset="0"/>
              </a:rPr>
              <a:t>background: </a:t>
            </a:r>
            <a:r>
              <a:rPr lang="en-US" sz="2600" i="1" dirty="0">
                <a:latin typeface="Courier New" panose="02070309020205020404" pitchFamily="49" charset="0"/>
                <a:cs typeface="Courier New" panose="02070309020205020404" pitchFamily="49" charset="0"/>
              </a:rPr>
              <a:t>color</a:t>
            </a:r>
            <a:r>
              <a:rPr lang="en-US" sz="2600" dirty="0">
                <a:latin typeface="Courier New" panose="02070309020205020404" pitchFamily="49" charset="0"/>
                <a:cs typeface="Courier New" panose="02070309020205020404" pitchFamily="49" charset="0"/>
              </a:rPr>
              <a:t> </a:t>
            </a:r>
            <a:r>
              <a:rPr lang="en-US" sz="2600" dirty="0" err="1">
                <a:latin typeface="Courier New" panose="02070309020205020404" pitchFamily="49" charset="0"/>
                <a:cs typeface="Courier New" panose="02070309020205020404" pitchFamily="49" charset="0"/>
              </a:rPr>
              <a:t>url</a:t>
            </a:r>
            <a:r>
              <a:rPr lang="en-US" sz="2600" dirty="0">
                <a:latin typeface="Courier New" panose="02070309020205020404" pitchFamily="49" charset="0"/>
                <a:cs typeface="Courier New" panose="02070309020205020404" pitchFamily="49" charset="0"/>
              </a:rPr>
              <a:t>(</a:t>
            </a:r>
            <a:r>
              <a:rPr lang="en-US" sz="2600" i="1" dirty="0" err="1">
                <a:latin typeface="Courier New" panose="02070309020205020404" pitchFamily="49" charset="0"/>
                <a:cs typeface="Courier New" panose="02070309020205020404" pitchFamily="49" charset="0"/>
              </a:rPr>
              <a:t>url</a:t>
            </a:r>
            <a:r>
              <a:rPr lang="en-US" sz="2600" dirty="0">
                <a:latin typeface="Courier New" panose="02070309020205020404" pitchFamily="49" charset="0"/>
                <a:cs typeface="Courier New" panose="02070309020205020404" pitchFamily="49" charset="0"/>
              </a:rPr>
              <a:t>) </a:t>
            </a:r>
            <a:r>
              <a:rPr lang="en-US" sz="2600" i="1" dirty="0">
                <a:latin typeface="Courier New" panose="02070309020205020404" pitchFamily="49" charset="0"/>
                <a:cs typeface="Courier New" panose="02070309020205020404" pitchFamily="49" charset="0"/>
              </a:rPr>
              <a:t>position/size</a:t>
            </a:r>
            <a:r>
              <a:rPr lang="en-US" sz="2600" dirty="0">
                <a:latin typeface="Courier New" panose="02070309020205020404" pitchFamily="49" charset="0"/>
                <a:cs typeface="Courier New" panose="02070309020205020404" pitchFamily="49" charset="0"/>
              </a:rPr>
              <a:t> </a:t>
            </a:r>
            <a:r>
              <a:rPr lang="en-US" sz="2600" i="1" dirty="0">
                <a:latin typeface="Courier New" panose="02070309020205020404" pitchFamily="49" charset="0"/>
                <a:cs typeface="Courier New" panose="02070309020205020404" pitchFamily="49" charset="0"/>
              </a:rPr>
              <a:t>repeat</a:t>
            </a:r>
            <a:r>
              <a:rPr lang="en-US" sz="2600" dirty="0">
                <a:latin typeface="Courier New" panose="02070309020205020404" pitchFamily="49" charset="0"/>
                <a:cs typeface="Courier New" panose="02070309020205020404" pitchFamily="49" charset="0"/>
              </a:rPr>
              <a:t> </a:t>
            </a:r>
            <a:r>
              <a:rPr lang="en-US" sz="2600" i="1" dirty="0">
                <a:latin typeface="Courier New" panose="02070309020205020404" pitchFamily="49" charset="0"/>
                <a:cs typeface="Courier New" panose="02070309020205020404" pitchFamily="49" charset="0"/>
              </a:rPr>
              <a:t>attachment</a:t>
            </a:r>
            <a:r>
              <a:rPr lang="en-US" sz="2600" dirty="0">
                <a:latin typeface="Courier New" panose="02070309020205020404" pitchFamily="49" charset="0"/>
                <a:cs typeface="Courier New" panose="02070309020205020404" pitchFamily="49" charset="0"/>
              </a:rPr>
              <a:t> </a:t>
            </a:r>
            <a:r>
              <a:rPr lang="en-US" sz="2600" i="1" dirty="0">
                <a:latin typeface="Courier New" panose="02070309020205020404" pitchFamily="49" charset="0"/>
                <a:cs typeface="Courier New" panose="02070309020205020404" pitchFamily="49" charset="0"/>
              </a:rPr>
              <a:t>origin clip</a:t>
            </a:r>
            <a:r>
              <a:rPr lang="en-US" sz="2600" dirty="0">
                <a:latin typeface="Courier New" panose="02070309020205020404" pitchFamily="49" charset="0"/>
                <a:cs typeface="Courier New" panose="02070309020205020404" pitchFamily="49" charset="0"/>
              </a:rPr>
              <a:t>;</a:t>
            </a:r>
            <a:endParaRPr lang="en-US" sz="2400" i="1" dirty="0">
              <a:latin typeface="Courier New" panose="02070309020205020404" pitchFamily="49" charset="0"/>
              <a:cs typeface="Courier New" panose="02070309020205020404" pitchFamily="49" charset="0"/>
            </a:endParaRPr>
          </a:p>
          <a:p>
            <a:pPr lvl="1"/>
            <a:r>
              <a:rPr lang="en-US" sz="2600" i="1" dirty="0">
                <a:latin typeface="Courier New" panose="02070309020205020404" pitchFamily="49" charset="0"/>
                <a:cs typeface="Courier New" panose="02070309020205020404" pitchFamily="49" charset="0"/>
              </a:rPr>
              <a:t>color</a:t>
            </a:r>
            <a:r>
              <a:rPr lang="en-US" sz="2600" dirty="0">
                <a:latin typeface="Courier New" panose="02070309020205020404" pitchFamily="49" charset="0"/>
                <a:cs typeface="Courier New" panose="02070309020205020404" pitchFamily="49" charset="0"/>
              </a:rPr>
              <a:t> </a:t>
            </a:r>
            <a:r>
              <a:rPr lang="en-US" dirty="0"/>
              <a:t>is the background color</a:t>
            </a:r>
          </a:p>
          <a:p>
            <a:pPr lvl="1"/>
            <a:r>
              <a:rPr lang="en-US" sz="2600" i="1" dirty="0" err="1">
                <a:latin typeface="Courier New" panose="02070309020205020404" pitchFamily="49" charset="0"/>
                <a:cs typeface="Courier New" panose="02070309020205020404" pitchFamily="49" charset="0"/>
              </a:rPr>
              <a:t>url</a:t>
            </a:r>
            <a:r>
              <a:rPr lang="en-US" sz="3200" dirty="0"/>
              <a:t> </a:t>
            </a:r>
            <a:r>
              <a:rPr lang="en-US" dirty="0"/>
              <a:t>is the source of the background image</a:t>
            </a:r>
          </a:p>
          <a:p>
            <a:pPr lvl="1"/>
            <a:r>
              <a:rPr lang="en-US" sz="2600" i="1" dirty="0">
                <a:latin typeface="Courier New" panose="02070309020205020404" pitchFamily="49" charset="0"/>
                <a:cs typeface="Courier New" panose="02070309020205020404" pitchFamily="49" charset="0"/>
              </a:rPr>
              <a:t>position</a:t>
            </a:r>
            <a:r>
              <a:rPr lang="en-US" sz="3200" dirty="0"/>
              <a:t> </a:t>
            </a:r>
            <a:r>
              <a:rPr lang="en-US" dirty="0"/>
              <a:t>is the image’s position</a:t>
            </a:r>
          </a:p>
          <a:p>
            <a:pPr lvl="1"/>
            <a:r>
              <a:rPr lang="en-US" sz="2600" i="1" dirty="0">
                <a:latin typeface="Courier New" panose="02070309020205020404" pitchFamily="49" charset="0"/>
                <a:cs typeface="Courier New" panose="02070309020205020404" pitchFamily="49" charset="0"/>
              </a:rPr>
              <a:t>size</a:t>
            </a:r>
            <a:r>
              <a:rPr lang="en-US" sz="3200" dirty="0"/>
              <a:t> </a:t>
            </a:r>
            <a:r>
              <a:rPr lang="en-US" dirty="0"/>
              <a:t>sets the image size</a:t>
            </a:r>
          </a:p>
          <a:p>
            <a:pPr lvl="1"/>
            <a:r>
              <a:rPr lang="en-US" sz="2600" i="1" dirty="0">
                <a:latin typeface="Courier New" panose="02070309020205020404" pitchFamily="49" charset="0"/>
                <a:cs typeface="Courier New" panose="02070309020205020404" pitchFamily="49" charset="0"/>
              </a:rPr>
              <a:t>repeat</a:t>
            </a:r>
            <a:r>
              <a:rPr lang="en-US" sz="3200" i="1" dirty="0">
                <a:cs typeface="Courier New" panose="02070309020205020404" pitchFamily="49" charset="0"/>
              </a:rPr>
              <a:t> </a:t>
            </a:r>
            <a:r>
              <a:rPr lang="en-US" dirty="0"/>
              <a:t>sets the tiling of the image</a:t>
            </a:r>
            <a:endParaRPr lang="en-US" dirty="0">
              <a:cs typeface="Courier New" panose="02070309020205020404" pitchFamily="49" charset="0"/>
            </a:endParaRP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27</a:t>
            </a:fld>
            <a:endParaRPr lang="en-US" dirty="0"/>
          </a:p>
        </p:txBody>
      </p:sp>
    </p:spTree>
    <p:extLst>
      <p:ext uri="{BB962C8B-B14F-4D97-AF65-F5344CB8AC3E}">
        <p14:creationId xmlns:p14="http://schemas.microsoft.com/office/powerpoint/2010/main" val="7253999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1"/>
            <a:ext cx="7848600" cy="761999"/>
          </a:xfrm>
        </p:spPr>
        <p:txBody>
          <a:bodyPr/>
          <a:lstStyle/>
          <a:p>
            <a:r>
              <a:rPr lang="en-IN" dirty="0"/>
              <a:t>The </a:t>
            </a:r>
            <a:r>
              <a:rPr lang="en-IN" dirty="0">
                <a:latin typeface="Courier New" panose="02070309020205020404" pitchFamily="49" charset="0"/>
                <a:cs typeface="Courier New" panose="02070309020205020404" pitchFamily="49" charset="0"/>
              </a:rPr>
              <a:t>background</a:t>
            </a:r>
            <a:r>
              <a:rPr lang="en-IN" dirty="0"/>
              <a:t> Property</a:t>
            </a:r>
          </a:p>
        </p:txBody>
      </p:sp>
      <p:sp>
        <p:nvSpPr>
          <p:cNvPr id="3" name="Content Placeholder 2"/>
          <p:cNvSpPr>
            <a:spLocks noGrp="1"/>
          </p:cNvSpPr>
          <p:nvPr>
            <p:ph idx="1"/>
          </p:nvPr>
        </p:nvSpPr>
        <p:spPr>
          <a:xfrm>
            <a:off x="300032" y="1076320"/>
            <a:ext cx="8686800" cy="5410200"/>
          </a:xfrm>
        </p:spPr>
        <p:txBody>
          <a:bodyPr/>
          <a:lstStyle/>
          <a:p>
            <a:pPr lvl="1"/>
            <a:r>
              <a:rPr lang="en-IN" sz="2600" i="1" dirty="0">
                <a:latin typeface="Courier New" panose="02070309020205020404" pitchFamily="49" charset="0"/>
                <a:cs typeface="Courier New" panose="02070309020205020404" pitchFamily="49" charset="0"/>
              </a:rPr>
              <a:t>attachment</a:t>
            </a:r>
            <a:r>
              <a:rPr lang="en-IN" sz="2400" dirty="0"/>
              <a:t> </a:t>
            </a:r>
            <a:r>
              <a:rPr lang="en-IN" dirty="0"/>
              <a:t>specifies whether the image scrolls with the content or is fixed</a:t>
            </a:r>
            <a:endParaRPr lang="en-IN" dirty="0">
              <a:cs typeface="Courier New" panose="02070309020205020404" pitchFamily="49" charset="0"/>
            </a:endParaRPr>
          </a:p>
          <a:p>
            <a:pPr lvl="1"/>
            <a:r>
              <a:rPr lang="en-IN" sz="2600" i="1" dirty="0">
                <a:latin typeface="Courier New" panose="02070309020205020404" pitchFamily="49" charset="0"/>
                <a:cs typeface="Courier New" panose="02070309020205020404" pitchFamily="49" charset="0"/>
              </a:rPr>
              <a:t>origin</a:t>
            </a:r>
            <a:r>
              <a:rPr lang="en-IN" sz="2600" dirty="0"/>
              <a:t> </a:t>
            </a:r>
            <a:r>
              <a:rPr lang="en-IN" dirty="0"/>
              <a:t>defines how positions are measured on the background</a:t>
            </a:r>
          </a:p>
          <a:p>
            <a:pPr lvl="1"/>
            <a:r>
              <a:rPr lang="en-IN" sz="2600" i="1" dirty="0">
                <a:latin typeface="Courier New" panose="02070309020205020404" pitchFamily="49" charset="0"/>
                <a:cs typeface="Courier New" panose="02070309020205020404" pitchFamily="49" charset="0"/>
              </a:rPr>
              <a:t>clip</a:t>
            </a:r>
            <a:r>
              <a:rPr lang="en-IN" sz="2600" dirty="0"/>
              <a:t> </a:t>
            </a:r>
            <a:r>
              <a:rPr lang="en-IN" dirty="0"/>
              <a:t>specifies the extent over which the background is spread</a:t>
            </a:r>
          </a:p>
          <a:p>
            <a:pPr marL="0" indent="0">
              <a:buNone/>
            </a:pPr>
            <a:r>
              <a:rPr lang="en-US" sz="2800" dirty="0">
                <a:solidFill>
                  <a:srgbClr val="E50000"/>
                </a:solidFill>
                <a:latin typeface="Consolas" panose="020B0609020204030204" pitchFamily="49" charset="0"/>
              </a:rPr>
              <a:t>	</a:t>
            </a:r>
            <a:r>
              <a:rPr lang="en-US" sz="2800" dirty="0">
                <a:solidFill>
                  <a:srgbClr val="3B3B3B"/>
                </a:solidFill>
                <a:latin typeface="Consolas" panose="020B0609020204030204" pitchFamily="49" charset="0"/>
              </a:rPr>
              <a:t>div{</a:t>
            </a:r>
          </a:p>
          <a:p>
            <a:pPr marL="0" indent="0">
              <a:buNone/>
            </a:pPr>
            <a:r>
              <a:rPr lang="en-US" sz="2800" dirty="0" err="1">
                <a:solidFill>
                  <a:srgbClr val="E50000"/>
                </a:solidFill>
                <a:latin typeface="Consolas" panose="020B0609020204030204" pitchFamily="49" charset="0"/>
              </a:rPr>
              <a:t>background</a:t>
            </a:r>
            <a:r>
              <a:rPr lang="en-US" sz="2800" dirty="0" err="1">
                <a:solidFill>
                  <a:srgbClr val="3B3B3B"/>
                </a:solidFill>
                <a:latin typeface="Consolas" panose="020B0609020204030204" pitchFamily="49" charset="0"/>
              </a:rPr>
              <a:t>:</a:t>
            </a:r>
            <a:r>
              <a:rPr lang="en-US" sz="2800" dirty="0" err="1">
                <a:solidFill>
                  <a:srgbClr val="795E26"/>
                </a:solidFill>
                <a:latin typeface="Consolas" panose="020B0609020204030204" pitchFamily="49" charset="0"/>
              </a:rPr>
              <a:t>url</a:t>
            </a:r>
            <a:r>
              <a:rPr lang="en-US" sz="2800" dirty="0">
                <a:solidFill>
                  <a:srgbClr val="3B3B3B"/>
                </a:solidFill>
                <a:latin typeface="Consolas" panose="020B0609020204030204" pitchFamily="49" charset="0"/>
              </a:rPr>
              <a:t>(</a:t>
            </a:r>
            <a:r>
              <a:rPr lang="en-US" sz="2800" dirty="0" err="1">
                <a:solidFill>
                  <a:srgbClr val="E50000"/>
                </a:solidFill>
                <a:latin typeface="Consolas" panose="020B0609020204030204" pitchFamily="49" charset="0"/>
              </a:rPr>
              <a:t>background.jfif</a:t>
            </a:r>
            <a:r>
              <a:rPr lang="en-US" sz="2800" dirty="0">
                <a:solidFill>
                  <a:srgbClr val="3B3B3B"/>
                </a:solidFill>
                <a:latin typeface="Consolas" panose="020B0609020204030204" pitchFamily="49" charset="0"/>
              </a:rPr>
              <a:t>) </a:t>
            </a:r>
            <a:r>
              <a:rPr lang="en-US" sz="2800" dirty="0">
                <a:solidFill>
                  <a:srgbClr val="0451A5"/>
                </a:solidFill>
                <a:latin typeface="Consolas" panose="020B0609020204030204" pitchFamily="49" charset="0"/>
              </a:rPr>
              <a:t>bottom</a:t>
            </a:r>
            <a:r>
              <a:rPr lang="en-US" sz="2800" dirty="0">
                <a:solidFill>
                  <a:srgbClr val="3B3B3B"/>
                </a:solidFill>
                <a:latin typeface="Consolas" panose="020B0609020204030204" pitchFamily="49" charset="0"/>
              </a:rPr>
              <a:t> / </a:t>
            </a:r>
            <a:r>
              <a:rPr lang="en-US" sz="2800" dirty="0">
                <a:solidFill>
                  <a:srgbClr val="0451A5"/>
                </a:solidFill>
                <a:latin typeface="Consolas" panose="020B0609020204030204" pitchFamily="49" charset="0"/>
              </a:rPr>
              <a:t>auto</a:t>
            </a:r>
            <a:r>
              <a:rPr lang="en-US" sz="2800" dirty="0">
                <a:solidFill>
                  <a:srgbClr val="3B3B3B"/>
                </a:solidFill>
                <a:latin typeface="Consolas" panose="020B0609020204030204" pitchFamily="49" charset="0"/>
              </a:rPr>
              <a:t> </a:t>
            </a:r>
            <a:r>
              <a:rPr lang="en-US" sz="2800" dirty="0">
                <a:solidFill>
                  <a:srgbClr val="098658"/>
                </a:solidFill>
                <a:latin typeface="Consolas" panose="020B0609020204030204" pitchFamily="49" charset="0"/>
              </a:rPr>
              <a:t>300px</a:t>
            </a:r>
            <a:r>
              <a:rPr lang="en-US" sz="2800" dirty="0">
                <a:solidFill>
                  <a:srgbClr val="3B3B3B"/>
                </a:solidFill>
                <a:latin typeface="Consolas" panose="020B0609020204030204" pitchFamily="49" charset="0"/>
              </a:rPr>
              <a:t> </a:t>
            </a:r>
            <a:r>
              <a:rPr lang="en-US" sz="2800" dirty="0">
                <a:solidFill>
                  <a:srgbClr val="0451A5"/>
                </a:solidFill>
                <a:latin typeface="Consolas" panose="020B0609020204030204" pitchFamily="49" charset="0"/>
              </a:rPr>
              <a:t>no-repeat</a:t>
            </a:r>
            <a:r>
              <a:rPr lang="en-US" sz="2800" dirty="0">
                <a:solidFill>
                  <a:srgbClr val="3B3B3B"/>
                </a:solidFill>
                <a:latin typeface="Consolas" panose="020B0609020204030204" pitchFamily="49" charset="0"/>
              </a:rPr>
              <a:t> </a:t>
            </a:r>
            <a:r>
              <a:rPr lang="en-US" sz="2800" dirty="0">
                <a:solidFill>
                  <a:srgbClr val="0451A5"/>
                </a:solidFill>
                <a:latin typeface="Consolas" panose="020B0609020204030204" pitchFamily="49" charset="0"/>
              </a:rPr>
              <a:t>content-box</a:t>
            </a:r>
            <a:r>
              <a:rPr lang="en-US" sz="2800" dirty="0">
                <a:solidFill>
                  <a:srgbClr val="3B3B3B"/>
                </a:solidFill>
                <a:latin typeface="Consolas" panose="020B0609020204030204" pitchFamily="49" charset="0"/>
              </a:rPr>
              <a:t>;</a:t>
            </a:r>
          </a:p>
          <a:p>
            <a:pPr marL="0" indent="0">
              <a:buNone/>
            </a:pPr>
            <a:r>
              <a:rPr lang="en-US" sz="2800" dirty="0">
                <a:solidFill>
                  <a:srgbClr val="3B3B3B"/>
                </a:solidFill>
                <a:latin typeface="Consolas" panose="020B0609020204030204" pitchFamily="49" charset="0"/>
              </a:rPr>
              <a:t>}</a:t>
            </a:r>
          </a:p>
          <a:p>
            <a:pPr lvl="1"/>
            <a:endParaRPr lang="en-IN" dirty="0"/>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28</a:t>
            </a:fld>
            <a:endParaRPr lang="en-US" dirty="0"/>
          </a:p>
        </p:txBody>
      </p:sp>
    </p:spTree>
    <p:extLst>
      <p:ext uri="{BB962C8B-B14F-4D97-AF65-F5344CB8AC3E}">
        <p14:creationId xmlns:p14="http://schemas.microsoft.com/office/powerpoint/2010/main" val="13632926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Adding Multiple Backgrounds</a:t>
            </a:r>
          </a:p>
        </p:txBody>
      </p:sp>
      <p:sp>
        <p:nvSpPr>
          <p:cNvPr id="3" name="Content Placeholder 2"/>
          <p:cNvSpPr>
            <a:spLocks noGrp="1"/>
          </p:cNvSpPr>
          <p:nvPr>
            <p:ph idx="1"/>
          </p:nvPr>
        </p:nvSpPr>
        <p:spPr>
          <a:xfrm>
            <a:off x="228600" y="1219200"/>
            <a:ext cx="8626540" cy="4906963"/>
          </a:xfrm>
        </p:spPr>
        <p:txBody>
          <a:bodyPr/>
          <a:lstStyle/>
          <a:p>
            <a:r>
              <a:rPr lang="en-IN" dirty="0"/>
              <a:t>Multiple backgrounds can be added to a single element by listing the backgrounds in the following comma-separated list:</a:t>
            </a:r>
          </a:p>
          <a:p>
            <a:pPr marL="457200" lvl="1" indent="0">
              <a:buNone/>
            </a:pPr>
            <a:r>
              <a:rPr lang="en-IN" sz="2600" dirty="0">
                <a:latin typeface="Courier New" panose="02070309020205020404" pitchFamily="49" charset="0"/>
                <a:cs typeface="Courier New" panose="02070309020205020404" pitchFamily="49" charset="0"/>
              </a:rPr>
              <a:t>background: </a:t>
            </a:r>
            <a:r>
              <a:rPr lang="en-IN" sz="2600" i="1" dirty="0">
                <a:latin typeface="Courier New" panose="02070309020205020404" pitchFamily="49" charset="0"/>
                <a:cs typeface="Courier New" panose="02070309020205020404" pitchFamily="49" charset="0"/>
              </a:rPr>
              <a:t>background1</a:t>
            </a:r>
            <a:r>
              <a:rPr lang="en-IN" sz="2600" dirty="0">
                <a:latin typeface="Courier New" panose="02070309020205020404" pitchFamily="49" charset="0"/>
                <a:cs typeface="Courier New" panose="02070309020205020404" pitchFamily="49" charset="0"/>
              </a:rPr>
              <a:t>, </a:t>
            </a:r>
            <a:r>
              <a:rPr lang="en-IN" sz="2600" i="1" dirty="0">
                <a:latin typeface="Courier New" panose="02070309020205020404" pitchFamily="49" charset="0"/>
                <a:cs typeface="Courier New" panose="02070309020205020404" pitchFamily="49" charset="0"/>
              </a:rPr>
              <a:t>background2</a:t>
            </a:r>
            <a:r>
              <a:rPr lang="en-IN" sz="2600" dirty="0">
                <a:latin typeface="Courier New" panose="02070309020205020404" pitchFamily="49" charset="0"/>
                <a:cs typeface="Courier New" panose="02070309020205020404" pitchFamily="49" charset="0"/>
              </a:rPr>
              <a:t>, …;</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29</a:t>
            </a:fld>
            <a:endParaRPr lang="en-US"/>
          </a:p>
        </p:txBody>
      </p:sp>
      <p:pic>
        <p:nvPicPr>
          <p:cNvPr id="7" name="Picture 6" descr="This figure explains how to add multiple background images to a web page.&#10;The first line of the code reads “/* Article Styles */”. The second line reads “article {”. The third line reads “background: url(tb_back2.png) bottom right / 15% no-repeat content-box,”. There are four rectangular boxes in this figure. The first rectangular box labeled “commas used to separate one background from the next” is positioned at the top-right corner of the figure. An arrow originating from the first rectangular box points to the comma at the end of the third line.&#10;The fourth line reads “url(tb_back3.png) bottom left / 15% no-repeat content-box,”. The second rectangular box labeled “places the second background image at the lower-left corner of the article content with no tiling and a width of 15%” is positioned to the left of the figure. An arrow originating from the second rectangular box points to the fourth line of the code.&#10;The fifth line reads “url(tb_back4.png) 100% / cover no-repeat,”. The third rectangular box labeled “places the third background image, scaled to cover all of the padding box of the article without repeating” is positioned below the second rectangular box. An arrow originating from the third rectangular box points to the fifth line of the code.&#10;The sixth line reads “rgb(211, 211, 211);”. The fourth rectangular box labeled “uses a gray color as the background if the browser doesn’t support background images” is positioned at the bottom of the figure. An arrow originating from the fourth rectangular box points to the sixth line of the code. The seventh line reads “}”.&#10;"/>
          <p:cNvPicPr>
            <a:picLocks noChangeAspect="1"/>
          </p:cNvPicPr>
          <p:nvPr/>
        </p:nvPicPr>
        <p:blipFill>
          <a:blip r:embed="rId3"/>
          <a:stretch>
            <a:fillRect/>
          </a:stretch>
        </p:blipFill>
        <p:spPr>
          <a:xfrm>
            <a:off x="520535" y="3429000"/>
            <a:ext cx="8077200" cy="2479779"/>
          </a:xfrm>
          <a:prstGeom prst="rect">
            <a:avLst/>
          </a:prstGeom>
        </p:spPr>
      </p:pic>
    </p:spTree>
    <p:extLst>
      <p:ext uri="{BB962C8B-B14F-4D97-AF65-F5344CB8AC3E}">
        <p14:creationId xmlns:p14="http://schemas.microsoft.com/office/powerpoint/2010/main" val="2827846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Objectives (continued)</a:t>
            </a:r>
          </a:p>
        </p:txBody>
      </p:sp>
      <p:sp>
        <p:nvSpPr>
          <p:cNvPr id="3" name="Content Placeholder 2"/>
          <p:cNvSpPr>
            <a:spLocks noGrp="1"/>
          </p:cNvSpPr>
          <p:nvPr>
            <p:ph idx="1"/>
          </p:nvPr>
        </p:nvSpPr>
        <p:spPr/>
        <p:txBody>
          <a:bodyPr/>
          <a:lstStyle/>
          <a:p>
            <a:r>
              <a:rPr lang="en-IN" dirty="0"/>
              <a:t>Create a box shadow</a:t>
            </a:r>
          </a:p>
          <a:p>
            <a:r>
              <a:rPr lang="en-IN" dirty="0"/>
              <a:t>Create linear and radial gradients</a:t>
            </a:r>
          </a:p>
          <a:p>
            <a:r>
              <a:rPr lang="en-IN" dirty="0"/>
              <a:t>Set the opacity of an element</a:t>
            </a:r>
          </a:p>
          <a:p>
            <a:r>
              <a:rPr lang="en-IN" dirty="0"/>
              <a:t>Apply a 2D and 3D transformation</a:t>
            </a:r>
          </a:p>
          <a:p>
            <a:r>
              <a:rPr lang="en-IN" dirty="0"/>
              <a:t>Apply a CSS filter</a:t>
            </a:r>
          </a:p>
          <a:p>
            <a:r>
              <a:rPr lang="en-IN" dirty="0"/>
              <a:t>Create an image map</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a:t>
            </a:fld>
            <a:endParaRPr lang="en-US"/>
          </a:p>
        </p:txBody>
      </p:sp>
    </p:spTree>
    <p:extLst>
      <p:ext uri="{BB962C8B-B14F-4D97-AF65-F5344CB8AC3E}">
        <p14:creationId xmlns:p14="http://schemas.microsoft.com/office/powerpoint/2010/main" val="39514971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with Borders</a:t>
            </a:r>
            <a:br>
              <a:rPr lang="en-US" dirty="0"/>
            </a:br>
            <a:r>
              <a:rPr lang="en-US" dirty="0"/>
              <a:t>Setting Border Width and Color</a:t>
            </a:r>
          </a:p>
        </p:txBody>
      </p:sp>
      <p:sp>
        <p:nvSpPr>
          <p:cNvPr id="3" name="Content Placeholder 2"/>
          <p:cNvSpPr>
            <a:spLocks noGrp="1"/>
          </p:cNvSpPr>
          <p:nvPr>
            <p:ph idx="1"/>
          </p:nvPr>
        </p:nvSpPr>
        <p:spPr/>
        <p:txBody>
          <a:bodyPr/>
          <a:lstStyle/>
          <a:p>
            <a:r>
              <a:rPr lang="en-US" dirty="0"/>
              <a:t>There are several style properties that can be used to format the border around each element using CSS</a:t>
            </a:r>
          </a:p>
          <a:p>
            <a:r>
              <a:rPr lang="en-US" dirty="0"/>
              <a:t>To define the thickness of a specific border, the following property can be used:</a:t>
            </a:r>
          </a:p>
          <a:p>
            <a:pPr marL="914400" lvl="2" indent="0">
              <a:buNone/>
            </a:pPr>
            <a:r>
              <a:rPr lang="en-US" dirty="0">
                <a:latin typeface="Courier New" panose="02070309020205020404" pitchFamily="49" charset="0"/>
                <a:cs typeface="Courier New" panose="02070309020205020404" pitchFamily="49" charset="0"/>
              </a:rPr>
              <a:t>border-</a:t>
            </a:r>
            <a:r>
              <a:rPr lang="en-US" i="1" dirty="0">
                <a:latin typeface="Courier New" panose="02070309020205020404" pitchFamily="49" charset="0"/>
                <a:cs typeface="Courier New" panose="02070309020205020404" pitchFamily="49" charset="0"/>
              </a:rPr>
              <a:t>side</a:t>
            </a:r>
            <a:r>
              <a:rPr lang="en-US" dirty="0">
                <a:latin typeface="Courier New" panose="02070309020205020404" pitchFamily="49" charset="0"/>
                <a:cs typeface="Courier New" panose="02070309020205020404" pitchFamily="49" charset="0"/>
              </a:rPr>
              <a:t>-width: </a:t>
            </a:r>
            <a:r>
              <a:rPr lang="en-US" i="1" dirty="0">
                <a:latin typeface="Courier New" panose="02070309020205020404" pitchFamily="49" charset="0"/>
                <a:cs typeface="Courier New" panose="02070309020205020404" pitchFamily="49" charset="0"/>
              </a:rPr>
              <a:t>width</a:t>
            </a:r>
            <a:r>
              <a:rPr lang="en-US" dirty="0">
                <a:latin typeface="Courier New" panose="02070309020205020404" pitchFamily="49" charset="0"/>
                <a:cs typeface="Courier New" panose="02070309020205020404" pitchFamily="49" charset="0"/>
              </a:rPr>
              <a:t>;</a:t>
            </a:r>
          </a:p>
          <a:p>
            <a:pPr lvl="1"/>
            <a:r>
              <a:rPr lang="en-US" sz="2600" i="1" dirty="0">
                <a:latin typeface="Courier New" panose="02070309020205020404" pitchFamily="49" charset="0"/>
                <a:cs typeface="Courier New" panose="02070309020205020404" pitchFamily="49" charset="0"/>
              </a:rPr>
              <a:t>side</a:t>
            </a:r>
            <a:r>
              <a:rPr lang="en-US" dirty="0"/>
              <a:t> is either </a:t>
            </a:r>
            <a:r>
              <a:rPr lang="en-US" sz="2600" dirty="0">
                <a:latin typeface="Courier New" panose="02070309020205020404" pitchFamily="49" charset="0"/>
                <a:cs typeface="Courier New" panose="02070309020205020404" pitchFamily="49" charset="0"/>
              </a:rPr>
              <a:t>top, right, bottom,</a:t>
            </a:r>
            <a:r>
              <a:rPr lang="en-US" dirty="0"/>
              <a:t> </a:t>
            </a:r>
            <a:r>
              <a:rPr lang="en-US" sz="3200" dirty="0"/>
              <a:t>or</a:t>
            </a:r>
            <a:r>
              <a:rPr lang="en-US" sz="3600" dirty="0"/>
              <a:t> </a:t>
            </a:r>
            <a:r>
              <a:rPr lang="en-US" sz="2600" dirty="0">
                <a:latin typeface="Courier New" panose="02070309020205020404" pitchFamily="49" charset="0"/>
                <a:cs typeface="Courier New" panose="02070309020205020404" pitchFamily="49" charset="0"/>
              </a:rPr>
              <a:t>left</a:t>
            </a:r>
          </a:p>
          <a:p>
            <a:pPr lvl="1"/>
            <a:r>
              <a:rPr lang="en-US" sz="2400" i="1" dirty="0">
                <a:latin typeface="Courier New" panose="02070309020205020404" pitchFamily="49" charset="0"/>
                <a:cs typeface="Courier New" panose="02070309020205020404" pitchFamily="49" charset="0"/>
              </a:rPr>
              <a:t>width</a:t>
            </a:r>
            <a:r>
              <a:rPr lang="en-US" sz="2000" dirty="0"/>
              <a:t> </a:t>
            </a:r>
            <a:r>
              <a:rPr lang="en-US" sz="2400" dirty="0"/>
              <a:t>is the width of the border (thin, medium, thick)</a:t>
            </a:r>
            <a:endParaRPr lang="en-US" sz="2400" dirty="0">
              <a:latin typeface="Courier New" panose="02070309020205020404" pitchFamily="49" charset="0"/>
              <a:cs typeface="Courier New" panose="02070309020205020404" pitchFamily="49" charset="0"/>
            </a:endParaRPr>
          </a:p>
          <a:p>
            <a:r>
              <a:rPr lang="en-US" sz="2800" dirty="0">
                <a:latin typeface="Courier New" panose="02070309020205020404" pitchFamily="49" charset="0"/>
                <a:cs typeface="Courier New" panose="02070309020205020404" pitchFamily="49" charset="0"/>
              </a:rPr>
              <a:t>border-width: </a:t>
            </a:r>
            <a:r>
              <a:rPr lang="en-US" sz="2800" i="1" dirty="0">
                <a:latin typeface="Courier New" panose="02070309020205020404" pitchFamily="49" charset="0"/>
                <a:cs typeface="Courier New" panose="02070309020205020404" pitchFamily="49" charset="0"/>
              </a:rPr>
              <a:t>top right bottom left</a:t>
            </a:r>
            <a:r>
              <a:rPr lang="en-US" dirty="0">
                <a:latin typeface="Courier New" panose="02070309020205020404" pitchFamily="49" charset="0"/>
                <a:cs typeface="Courier New" panose="02070309020205020404" pitchFamily="49" charset="0"/>
              </a:rPr>
              <a:t>;</a:t>
            </a:r>
          </a:p>
          <a:p>
            <a:pPr lvl="2"/>
            <a:r>
              <a:rPr lang="en-US" dirty="0">
                <a:latin typeface="Courier New" panose="02070309020205020404" pitchFamily="49" charset="0"/>
                <a:cs typeface="Courier New" panose="02070309020205020404" pitchFamily="49" charset="0"/>
              </a:rPr>
              <a:t>border-width: </a:t>
            </a:r>
            <a:r>
              <a:rPr lang="en-US" i="1" dirty="0">
                <a:latin typeface="Courier New" panose="02070309020205020404" pitchFamily="49" charset="0"/>
                <a:cs typeface="Courier New" panose="02070309020205020404" pitchFamily="49" charset="0"/>
              </a:rPr>
              <a:t>10px 20px</a:t>
            </a:r>
            <a:r>
              <a:rPr lang="en-US" dirty="0">
                <a:latin typeface="Courier New" panose="02070309020205020404" pitchFamily="49" charset="0"/>
                <a:cs typeface="Courier New" panose="02070309020205020404" pitchFamily="49" charset="0"/>
              </a:rPr>
              <a:t>;</a:t>
            </a:r>
          </a:p>
          <a:p>
            <a:pPr lvl="1"/>
            <a:endParaRPr lang="en-US" dirty="0">
              <a:latin typeface="Courier New" panose="02070309020205020404" pitchFamily="49" charset="0"/>
              <a:cs typeface="Courier New" panose="02070309020205020404" pitchFamily="49" charset="0"/>
            </a:endParaRPr>
          </a:p>
          <a:p>
            <a:pPr marL="914400" lvl="2" indent="0">
              <a:buNone/>
            </a:pPr>
            <a:r>
              <a:rPr lang="en-US" dirty="0">
                <a:latin typeface="Courier New" panose="02070309020205020404" pitchFamily="49" charset="0"/>
                <a:cs typeface="Courier New" panose="02070309020205020404" pitchFamily="49" charset="0"/>
              </a:rPr>
              <a:t>	</a:t>
            </a:r>
            <a:endParaRPr lang="en-US" dirty="0"/>
          </a:p>
          <a:p>
            <a:pPr marL="914400" lvl="2" indent="0">
              <a:buNone/>
            </a:pPr>
            <a:r>
              <a:rPr lang="en-US" sz="2600" dirty="0">
                <a:latin typeface="Courier New" panose="02070309020205020404" pitchFamily="49" charset="0"/>
                <a:cs typeface="Courier New" panose="02070309020205020404" pitchFamily="49" charset="0"/>
              </a:rPr>
              <a:t>  </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30</a:t>
            </a:fld>
            <a:endParaRPr lang="en-US"/>
          </a:p>
        </p:txBody>
      </p:sp>
    </p:spTree>
    <p:extLst>
      <p:ext uri="{BB962C8B-B14F-4D97-AF65-F5344CB8AC3E}">
        <p14:creationId xmlns:p14="http://schemas.microsoft.com/office/powerpoint/2010/main" val="39787831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Setting the Border Design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31</a:t>
            </a:fld>
            <a:endParaRPr lang="en-US"/>
          </a:p>
        </p:txBody>
      </p:sp>
      <p:sp>
        <p:nvSpPr>
          <p:cNvPr id="7" name="Content Placeholder 2"/>
          <p:cNvSpPr txBox="1">
            <a:spLocks/>
          </p:cNvSpPr>
          <p:nvPr/>
        </p:nvSpPr>
        <p:spPr bwMode="auto">
          <a:xfrm>
            <a:off x="457200" y="1219200"/>
            <a:ext cx="8305800" cy="4906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20409A"/>
              </a:buClr>
              <a:buFont typeface="Arial"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20409A"/>
              </a:buClr>
              <a:buFont typeface="Arial" charset="0"/>
              <a:buChar char="–"/>
              <a:defRPr sz="2800">
                <a:solidFill>
                  <a:schemeClr val="tx1"/>
                </a:solidFill>
                <a:latin typeface="+mn-lt"/>
              </a:defRPr>
            </a:lvl2pPr>
            <a:lvl3pPr marL="1143000" indent="-228600" algn="l" rtl="0" eaLnBrk="1" fontAlgn="base" hangingPunct="1">
              <a:spcBef>
                <a:spcPct val="20000"/>
              </a:spcBef>
              <a:spcAft>
                <a:spcPct val="0"/>
              </a:spcAft>
              <a:buClr>
                <a:srgbClr val="20409A"/>
              </a:buClr>
              <a:buFont typeface="Arial" charset="0"/>
              <a:buChar char="•"/>
              <a:defRPr sz="2400">
                <a:solidFill>
                  <a:schemeClr val="tx1"/>
                </a:solidFill>
                <a:latin typeface="+mn-lt"/>
              </a:defRPr>
            </a:lvl3pPr>
            <a:lvl4pPr marL="1600200" indent="-228600" algn="l" rtl="0" eaLnBrk="1" fontAlgn="base" hangingPunct="1">
              <a:spcBef>
                <a:spcPct val="20000"/>
              </a:spcBef>
              <a:spcAft>
                <a:spcPct val="0"/>
              </a:spcAft>
              <a:buClr>
                <a:srgbClr val="20409A"/>
              </a:buClr>
              <a:buFont typeface="Arial" charset="0"/>
              <a:buChar char="–"/>
              <a:defRPr sz="2000">
                <a:solidFill>
                  <a:schemeClr val="tx1"/>
                </a:solidFill>
                <a:latin typeface="+mn-lt"/>
              </a:defRPr>
            </a:lvl4pPr>
            <a:lvl5pPr marL="2057400" indent="-228600" algn="l" rtl="0" eaLnBrk="1" fontAlgn="base" hangingPunct="1">
              <a:spcBef>
                <a:spcPct val="20000"/>
              </a:spcBef>
              <a:spcAft>
                <a:spcPct val="0"/>
              </a:spcAft>
              <a:buClr>
                <a:srgbClr val="20409A"/>
              </a:buClr>
              <a:buFont typeface="Arial" charset="0"/>
              <a:buChar char="»"/>
              <a:defRPr sz="2000">
                <a:solidFill>
                  <a:schemeClr val="tx1"/>
                </a:solidFill>
                <a:latin typeface="+mn-lt"/>
              </a:defRPr>
            </a:lvl5pPr>
            <a:lvl6pPr marL="2514600" indent="-228600" algn="l" rtl="0" eaLnBrk="1" fontAlgn="base" hangingPunct="1">
              <a:spcBef>
                <a:spcPct val="20000"/>
              </a:spcBef>
              <a:spcAft>
                <a:spcPct val="0"/>
              </a:spcAft>
              <a:buFont typeface="Arial" charset="0"/>
              <a:buChar char="»"/>
              <a:defRPr sz="2000">
                <a:solidFill>
                  <a:schemeClr val="tx1"/>
                </a:solidFill>
                <a:latin typeface="+mn-lt"/>
              </a:defRPr>
            </a:lvl6pPr>
            <a:lvl7pPr marL="2971800" indent="-228600" algn="l" rtl="0" eaLnBrk="1" fontAlgn="base" hangingPunct="1">
              <a:spcBef>
                <a:spcPct val="20000"/>
              </a:spcBef>
              <a:spcAft>
                <a:spcPct val="0"/>
              </a:spcAft>
              <a:buFont typeface="Arial" charset="0"/>
              <a:buChar char="»"/>
              <a:defRPr sz="2000">
                <a:solidFill>
                  <a:schemeClr val="tx1"/>
                </a:solidFill>
                <a:latin typeface="+mn-lt"/>
              </a:defRPr>
            </a:lvl7pPr>
            <a:lvl8pPr marL="3429000" indent="-228600" algn="l" rtl="0" eaLnBrk="1" fontAlgn="base" hangingPunct="1">
              <a:spcBef>
                <a:spcPct val="20000"/>
              </a:spcBef>
              <a:spcAft>
                <a:spcPct val="0"/>
              </a:spcAft>
              <a:buFont typeface="Arial" charset="0"/>
              <a:buChar char="»"/>
              <a:defRPr sz="2000">
                <a:solidFill>
                  <a:schemeClr val="tx1"/>
                </a:solidFill>
                <a:latin typeface="+mn-lt"/>
              </a:defRPr>
            </a:lvl8pPr>
            <a:lvl9pPr marL="3886200" indent="-228600" algn="l" rtl="0" eaLnBrk="1" fontAlgn="base" hangingPunct="1">
              <a:spcBef>
                <a:spcPct val="20000"/>
              </a:spcBef>
              <a:spcAft>
                <a:spcPct val="0"/>
              </a:spcAft>
              <a:buFont typeface="Arial" charset="0"/>
              <a:buChar char="»"/>
              <a:defRPr sz="2000">
                <a:solidFill>
                  <a:schemeClr val="tx1"/>
                </a:solidFill>
                <a:latin typeface="+mn-lt"/>
              </a:defRPr>
            </a:lvl9pPr>
          </a:lstStyle>
          <a:p>
            <a:r>
              <a:rPr lang="en-US" kern="0" dirty="0"/>
              <a:t>The appearance of borders can be further defined by using the following style:</a:t>
            </a:r>
          </a:p>
          <a:p>
            <a:pPr marL="457200" lvl="1" indent="0">
              <a:buNone/>
            </a:pPr>
            <a:r>
              <a:rPr lang="en-US" kern="0" dirty="0"/>
              <a:t>	</a:t>
            </a:r>
            <a:r>
              <a:rPr lang="en-US" dirty="0">
                <a:latin typeface="Courier New" panose="02070309020205020404" pitchFamily="49" charset="0"/>
                <a:cs typeface="Courier New" panose="02070309020205020404" pitchFamily="49" charset="0"/>
              </a:rPr>
              <a:t>border-</a:t>
            </a:r>
            <a:r>
              <a:rPr lang="en-US" i="1" dirty="0">
                <a:latin typeface="Courier New" panose="02070309020205020404" pitchFamily="49" charset="0"/>
                <a:cs typeface="Courier New" panose="02070309020205020404" pitchFamily="49" charset="0"/>
              </a:rPr>
              <a:t>side</a:t>
            </a:r>
            <a:r>
              <a:rPr lang="en-US" dirty="0">
                <a:latin typeface="Courier New" panose="02070309020205020404" pitchFamily="49" charset="0"/>
                <a:cs typeface="Courier New" panose="02070309020205020404" pitchFamily="49" charset="0"/>
              </a:rPr>
              <a:t>-style: </a:t>
            </a:r>
            <a:r>
              <a:rPr lang="en-US" i="1" dirty="0">
                <a:latin typeface="Courier New" panose="02070309020205020404" pitchFamily="49" charset="0"/>
                <a:cs typeface="Courier New" panose="02070309020205020404" pitchFamily="49" charset="0"/>
              </a:rPr>
              <a:t>style</a:t>
            </a:r>
            <a:r>
              <a:rPr lang="en-US" dirty="0">
                <a:latin typeface="Courier New" panose="02070309020205020404" pitchFamily="49" charset="0"/>
                <a:cs typeface="Courier New" panose="02070309020205020404" pitchFamily="49" charset="0"/>
              </a:rPr>
              <a:t>;</a:t>
            </a:r>
            <a:endParaRPr lang="en-US" kern="0" dirty="0">
              <a:latin typeface="Courier New" panose="02070309020205020404" pitchFamily="49" charset="0"/>
              <a:cs typeface="Courier New" panose="02070309020205020404" pitchFamily="49" charset="0"/>
            </a:endParaRPr>
          </a:p>
        </p:txBody>
      </p:sp>
      <p:sp>
        <p:nvSpPr>
          <p:cNvPr id="6" name="Content Placeholder 5">
            <a:extLst>
              <a:ext uri="{FF2B5EF4-FFF2-40B4-BE49-F238E27FC236}">
                <a16:creationId xmlns:a16="http://schemas.microsoft.com/office/drawing/2014/main" id="{14131060-3054-44D4-AE11-5A06AA1DF6C2}"/>
              </a:ext>
            </a:extLst>
          </p:cNvPr>
          <p:cNvSpPr>
            <a:spLocks noGrp="1"/>
          </p:cNvSpPr>
          <p:nvPr>
            <p:ph idx="1"/>
          </p:nvPr>
        </p:nvSpPr>
        <p:spPr/>
        <p:txBody>
          <a:bodyPr/>
          <a:lstStyle/>
          <a:p>
            <a:endParaRPr lang="en-US" dirty="0"/>
          </a:p>
          <a:p>
            <a:endParaRPr lang="en-US" dirty="0"/>
          </a:p>
          <a:p>
            <a:endParaRPr lang="en-US" dirty="0"/>
          </a:p>
          <a:p>
            <a:r>
              <a:rPr lang="en-US" dirty="0"/>
              <a:t>The color or each individual border is set using the property </a:t>
            </a:r>
          </a:p>
          <a:p>
            <a:pPr marL="457200" lvl="1" indent="0">
              <a:buNone/>
            </a:pPr>
            <a:r>
              <a:rPr lang="en-US" dirty="0"/>
              <a:t>	</a:t>
            </a:r>
            <a:r>
              <a:rPr lang="en-US" i="1" dirty="0"/>
              <a:t>border-side-color:  color;</a:t>
            </a:r>
          </a:p>
          <a:p>
            <a:pPr marL="457200" lvl="1" indent="0">
              <a:buNone/>
            </a:pPr>
            <a:r>
              <a:rPr lang="en-US" i="1" dirty="0"/>
              <a:t>	border-color: color;</a:t>
            </a:r>
          </a:p>
          <a:p>
            <a:endParaRPr lang="en-CA" dirty="0"/>
          </a:p>
        </p:txBody>
      </p:sp>
    </p:spTree>
    <p:extLst>
      <p:ext uri="{BB962C8B-B14F-4D97-AF65-F5344CB8AC3E}">
        <p14:creationId xmlns:p14="http://schemas.microsoft.com/office/powerpoint/2010/main" val="19281668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Creating Rounded Corners</a:t>
            </a:r>
          </a:p>
        </p:txBody>
      </p:sp>
      <p:sp>
        <p:nvSpPr>
          <p:cNvPr id="3" name="Content Placeholder 2"/>
          <p:cNvSpPr>
            <a:spLocks noGrp="1"/>
          </p:cNvSpPr>
          <p:nvPr>
            <p:ph idx="1"/>
          </p:nvPr>
        </p:nvSpPr>
        <p:spPr/>
        <p:txBody>
          <a:bodyPr/>
          <a:lstStyle/>
          <a:p>
            <a:r>
              <a:rPr lang="en-IN" dirty="0"/>
              <a:t>Any of the four corners of a border can be rounded off by applying the following property:</a:t>
            </a:r>
          </a:p>
          <a:p>
            <a:pPr marL="914400" lvl="2" indent="0">
              <a:buNone/>
            </a:pPr>
            <a:r>
              <a:rPr lang="en-IN" sz="2600" dirty="0">
                <a:latin typeface="Courier New" panose="02070309020205020404" pitchFamily="49" charset="0"/>
                <a:cs typeface="Courier New" panose="02070309020205020404" pitchFamily="49" charset="0"/>
              </a:rPr>
              <a:t>border-radius: </a:t>
            </a:r>
            <a:r>
              <a:rPr lang="en-IN" sz="2600" i="1" dirty="0">
                <a:latin typeface="Courier New" panose="02070309020205020404" pitchFamily="49" charset="0"/>
                <a:cs typeface="Courier New" panose="02070309020205020404" pitchFamily="49" charset="0"/>
              </a:rPr>
              <a:t>top-left top-right bottom-right bottom-left</a:t>
            </a:r>
            <a:r>
              <a:rPr lang="en-IN" dirty="0"/>
              <a:t>;</a:t>
            </a:r>
          </a:p>
          <a:p>
            <a:pPr marL="350838" lvl="2" indent="0">
              <a:buNone/>
            </a:pPr>
            <a:r>
              <a:rPr lang="en-IN" sz="3200" dirty="0"/>
              <a:t>where </a:t>
            </a:r>
            <a:r>
              <a:rPr lang="en-IN" sz="2600" i="1" dirty="0">
                <a:latin typeface="Courier New" panose="02070309020205020404" pitchFamily="49" charset="0"/>
                <a:cs typeface="Courier New" panose="02070309020205020404" pitchFamily="49" charset="0"/>
              </a:rPr>
              <a:t>top-left,</a:t>
            </a:r>
            <a:r>
              <a:rPr lang="en-IN" sz="2600" dirty="0"/>
              <a:t> </a:t>
            </a:r>
            <a:r>
              <a:rPr lang="en-IN" sz="2600" i="1" dirty="0">
                <a:latin typeface="Courier New" panose="02070309020205020404" pitchFamily="49" charset="0"/>
                <a:cs typeface="Courier New" panose="02070309020205020404" pitchFamily="49" charset="0"/>
              </a:rPr>
              <a:t>top-right,</a:t>
            </a:r>
            <a:r>
              <a:rPr lang="en-IN" sz="2600" dirty="0"/>
              <a:t> </a:t>
            </a:r>
            <a:r>
              <a:rPr lang="en-IN" sz="2600" i="1" dirty="0">
                <a:latin typeface="Courier New" panose="02070309020205020404" pitchFamily="49" charset="0"/>
                <a:cs typeface="Courier New" panose="02070309020205020404" pitchFamily="49" charset="0"/>
              </a:rPr>
              <a:t>bottom-right, </a:t>
            </a:r>
            <a:r>
              <a:rPr lang="en-IN" sz="3200" dirty="0">
                <a:cs typeface="Courier New" panose="02070309020205020404" pitchFamily="49" charset="0"/>
              </a:rPr>
              <a:t>and</a:t>
            </a:r>
            <a:r>
              <a:rPr lang="en-IN" sz="2600" dirty="0"/>
              <a:t> </a:t>
            </a:r>
            <a:r>
              <a:rPr lang="en-IN" sz="2600" i="1" dirty="0">
                <a:latin typeface="Courier New" panose="02070309020205020404" pitchFamily="49" charset="0"/>
                <a:cs typeface="Courier New" panose="02070309020205020404" pitchFamily="49" charset="0"/>
              </a:rPr>
              <a:t>bottom-left</a:t>
            </a:r>
            <a:r>
              <a:rPr lang="en-IN" sz="2600" dirty="0"/>
              <a:t> </a:t>
            </a:r>
            <a:r>
              <a:rPr lang="en-IN" sz="3200" dirty="0"/>
              <a:t>are the radii of the individual corners</a:t>
            </a:r>
          </a:p>
          <a:p>
            <a:pPr marL="350838" lvl="2" indent="0">
              <a:buNone/>
            </a:pPr>
            <a:r>
              <a:rPr lang="en-IN" sz="2800" dirty="0">
                <a:latin typeface="Courier New" panose="02070309020205020404" pitchFamily="49" charset="0"/>
                <a:cs typeface="Courier New" panose="02070309020205020404" pitchFamily="49" charset="0"/>
              </a:rPr>
              <a:t>border-radius: </a:t>
            </a:r>
            <a:r>
              <a:rPr lang="en-IN" sz="2800" i="1" dirty="0">
                <a:latin typeface="Courier New" panose="02070309020205020404" pitchFamily="49" charset="0"/>
                <a:cs typeface="Courier New" panose="02070309020205020404" pitchFamily="49" charset="0"/>
              </a:rPr>
              <a:t>horizontal/vertical</a:t>
            </a:r>
            <a:endParaRPr lang="en-IN" sz="2800" dirty="0"/>
          </a:p>
          <a:p>
            <a:pPr marL="350838" lvl="2" indent="0">
              <a:buNone/>
            </a:pPr>
            <a:endParaRPr lang="en-IN" sz="3200" dirty="0"/>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32</a:t>
            </a:fld>
            <a:endParaRPr lang="en-US"/>
          </a:p>
        </p:txBody>
      </p:sp>
    </p:spTree>
    <p:extLst>
      <p:ext uri="{BB962C8B-B14F-4D97-AF65-F5344CB8AC3E}">
        <p14:creationId xmlns:p14="http://schemas.microsoft.com/office/powerpoint/2010/main" val="3876481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1"/>
            <a:ext cx="7924800" cy="761999"/>
          </a:xfrm>
        </p:spPr>
        <p:txBody>
          <a:bodyPr/>
          <a:lstStyle/>
          <a:p>
            <a:r>
              <a:rPr lang="en-IN" dirty="0"/>
              <a:t>Creating Rounded Corners</a:t>
            </a:r>
          </a:p>
        </p:txBody>
      </p:sp>
      <p:pic>
        <p:nvPicPr>
          <p:cNvPr id="2050" name="Picture 2" descr="This figure explains the rounded corners based on corner radii.&#10;The figure consists of a square with rounded corners. There are four circles placed at the four corners of this square. The first circle is positioned at the top-left corner of the square. Two lines, perpendicular to each other, are drawn from the center of the first circle toward the top-left corner of the square. The lines are marked “20px” each.&#10;The second circle is positioned at the top-right corner of the square. Two lines, perpendicular to each other, are drawn from the center of the second circle toward the top-right corner of the square. The lines are marked “60px” each.&#10;The third circle is positioned at the bottom-right corner of the square. Two lines, perpendicular to each other, are drawn from the center of the third circle toward the bottom-right corner of the square. The lines are marked “100px” each.&#10;The fourth circle is positioned at the bottom-left corner of the square. Two lines, perpendicular to each other, are drawn from the center of the fourth circle toward the bottom-left corner of the square. The lines are marked “140px” each.&#10;A text that reads “border-radius: 20px 60px 100px 140px;” is positioned at the bottom of the figure.&#10;" title="Figure 4-15 Setting rounded corners based on corner radii"/>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296635" y="1219200"/>
            <a:ext cx="6626929" cy="4906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33</a:t>
            </a:fld>
            <a:endParaRPr lang="en-US"/>
          </a:p>
        </p:txBody>
      </p:sp>
    </p:spTree>
    <p:extLst>
      <p:ext uri="{BB962C8B-B14F-4D97-AF65-F5344CB8AC3E}">
        <p14:creationId xmlns:p14="http://schemas.microsoft.com/office/powerpoint/2010/main" val="21128941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457200" y="152401"/>
            <a:ext cx="7924800" cy="761999"/>
          </a:xfrm>
        </p:spPr>
        <p:txBody>
          <a:bodyPr/>
          <a:lstStyle/>
          <a:p>
            <a:r>
              <a:rPr lang="en-IN" dirty="0"/>
              <a:t>Creating Rounded Corners</a:t>
            </a:r>
          </a:p>
        </p:txBody>
      </p:sp>
      <p:pic>
        <p:nvPicPr>
          <p:cNvPr id="3074" name="Picture 2" descr="This slide consists of two figures.&#10;Figure 4-17 explains how to add rounded corners to the aside element border.&#10;The first line of the code reads “aside {”. The second line reads “border: 4px double rgb(45, 93, 62);”. The third line reads “border-radius: 30px;”. A rectangular box labeled “sets the radius at each border corner to 30 pixels” is positioned to the left of the figure. An arrow originating from the rectangular box points to the third line of the code. The fourth line reads “}”.&#10;&#10;Figure 4-18 explains the aside element border with rounded corners.&#10;The figure consists of a rectangular box with an image of a man’s head at the bottom right corner. The rectangular box consists of a double-lined vertical rectangular box with rounded corners. The first line of the rectangular box reads a heading “Family Links”. The second line reads “Family Tree”, which is underlined. The third line reads “Scrapbook”, which is underlined. The fourth line reads “Timeline”, which is underlined. The fifth line reads “Message Board”, which is underlined. The sixth line reads “Extended Family”, which is underlined. The seventh line is left blank. The eighth line reads “Genta (1938 - 2011), which is underlined”. The ninth line reads “Mika (b. 1943)”, which is underlined. The tenth line reads “Ikko (b.1969)”, which is underlined. The eleventh line reads “Suzuko (Endo) (b. 1973)”, which is underlined. The twelfth line reads “Hiroji (b.2003)”, which is underlined. A rectangular box labeled “rounded corner” is placed on the left side of the figure. An arrow originating from the rectangular box points to the top left corner of the rectangular box with rounded corners.&#10;" title="Figure 4-17 Adding rounded corners to the aside element borde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505874" y="1219200"/>
            <a:ext cx="6208451" cy="4906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34</a:t>
            </a:fld>
            <a:endParaRPr lang="en-US"/>
          </a:p>
        </p:txBody>
      </p:sp>
    </p:spTree>
    <p:extLst>
      <p:ext uri="{BB962C8B-B14F-4D97-AF65-F5344CB8AC3E}">
        <p14:creationId xmlns:p14="http://schemas.microsoft.com/office/powerpoint/2010/main" val="1339344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Applying a Border Image</a:t>
            </a:r>
          </a:p>
        </p:txBody>
      </p:sp>
      <p:sp>
        <p:nvSpPr>
          <p:cNvPr id="3" name="Content Placeholder 2"/>
          <p:cNvSpPr>
            <a:spLocks noGrp="1"/>
          </p:cNvSpPr>
          <p:nvPr>
            <p:ph idx="1"/>
          </p:nvPr>
        </p:nvSpPr>
        <p:spPr/>
        <p:txBody>
          <a:bodyPr/>
          <a:lstStyle/>
          <a:p>
            <a:r>
              <a:rPr lang="en-US" dirty="0"/>
              <a:t>A border image is a border based on a graphic image</a:t>
            </a:r>
          </a:p>
          <a:p>
            <a:r>
              <a:rPr lang="en-US" dirty="0"/>
              <a:t>The graphic image is sliced into nine sections representing the four corners, the four sides, and the interior piece</a:t>
            </a:r>
          </a:p>
          <a:p>
            <a:r>
              <a:rPr lang="en-US" dirty="0"/>
              <a:t>The content of the object appears in the interior piece and this piece is discarded</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35</a:t>
            </a:fld>
            <a:endParaRPr lang="en-US"/>
          </a:p>
        </p:txBody>
      </p:sp>
    </p:spTree>
    <p:extLst>
      <p:ext uri="{BB962C8B-B14F-4D97-AF65-F5344CB8AC3E}">
        <p14:creationId xmlns:p14="http://schemas.microsoft.com/office/powerpoint/2010/main" val="31056904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1"/>
            <a:ext cx="8077200" cy="761999"/>
          </a:xfrm>
        </p:spPr>
        <p:txBody>
          <a:bodyPr/>
          <a:lstStyle/>
          <a:p>
            <a:r>
              <a:rPr lang="en-US" dirty="0"/>
              <a:t>Applying a Border Image</a:t>
            </a:r>
          </a:p>
        </p:txBody>
      </p:sp>
      <p:sp>
        <p:nvSpPr>
          <p:cNvPr id="3" name="Content Placeholder 2"/>
          <p:cNvSpPr>
            <a:spLocks noGrp="1"/>
          </p:cNvSpPr>
          <p:nvPr>
            <p:ph idx="1"/>
          </p:nvPr>
        </p:nvSpPr>
        <p:spPr/>
        <p:txBody>
          <a:bodyPr/>
          <a:lstStyle/>
          <a:p>
            <a:r>
              <a:rPr lang="en-US" dirty="0"/>
              <a:t>The four corners become the corners of the border</a:t>
            </a:r>
          </a:p>
          <a:p>
            <a:r>
              <a:rPr lang="en-US" dirty="0"/>
              <a:t>The four sides are either stretched or tiled to fill in the border’s top, right, bottom, and left sides</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36</a:t>
            </a:fld>
            <a:endParaRPr lang="en-US"/>
          </a:p>
        </p:txBody>
      </p:sp>
    </p:spTree>
    <p:extLst>
      <p:ext uri="{BB962C8B-B14F-4D97-AF65-F5344CB8AC3E}">
        <p14:creationId xmlns:p14="http://schemas.microsoft.com/office/powerpoint/2010/main" val="15455931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457200" y="152401"/>
            <a:ext cx="8077200" cy="761999"/>
          </a:xfrm>
        </p:spPr>
        <p:txBody>
          <a:bodyPr/>
          <a:lstStyle/>
          <a:p>
            <a:r>
              <a:rPr lang="en-US" dirty="0"/>
              <a:t>Applying a Border Image</a:t>
            </a:r>
          </a:p>
        </p:txBody>
      </p:sp>
      <p:sp>
        <p:nvSpPr>
          <p:cNvPr id="3" name="Content Placeholder 2"/>
          <p:cNvSpPr>
            <a:spLocks noGrp="1"/>
          </p:cNvSpPr>
          <p:nvPr>
            <p:ph idx="1"/>
          </p:nvPr>
        </p:nvSpPr>
        <p:spPr/>
        <p:txBody>
          <a:bodyPr/>
          <a:lstStyle/>
          <a:p>
            <a:r>
              <a:rPr lang="en-US" dirty="0"/>
              <a:t>A border image is applied using the following property:</a:t>
            </a:r>
          </a:p>
          <a:p>
            <a:pPr marL="914400" lvl="2" indent="0">
              <a:buNone/>
            </a:pPr>
            <a:r>
              <a:rPr lang="en-US" sz="2600" dirty="0">
                <a:latin typeface="Courier New" panose="02070309020205020404" pitchFamily="49" charset="0"/>
                <a:cs typeface="Courier New" panose="02070309020205020404" pitchFamily="49" charset="0"/>
              </a:rPr>
              <a:t>border-image: </a:t>
            </a:r>
            <a:r>
              <a:rPr lang="en-US" sz="2600" dirty="0" err="1">
                <a:latin typeface="Courier New" panose="02070309020205020404" pitchFamily="49" charset="0"/>
                <a:cs typeface="Courier New" panose="02070309020205020404" pitchFamily="49" charset="0"/>
              </a:rPr>
              <a:t>url</a:t>
            </a:r>
            <a:r>
              <a:rPr lang="en-US" sz="2600" dirty="0">
                <a:latin typeface="Courier New" panose="02070309020205020404" pitchFamily="49" charset="0"/>
                <a:cs typeface="Courier New" panose="02070309020205020404" pitchFamily="49" charset="0"/>
              </a:rPr>
              <a:t>(</a:t>
            </a:r>
            <a:r>
              <a:rPr lang="en-US" sz="2600" i="1" dirty="0" err="1">
                <a:latin typeface="Courier New" panose="02070309020205020404" pitchFamily="49" charset="0"/>
                <a:cs typeface="Courier New" panose="02070309020205020404" pitchFamily="49" charset="0"/>
              </a:rPr>
              <a:t>url</a:t>
            </a:r>
            <a:r>
              <a:rPr lang="en-US" sz="2600" dirty="0">
                <a:latin typeface="Courier New" panose="02070309020205020404" pitchFamily="49" charset="0"/>
                <a:cs typeface="Courier New" panose="02070309020205020404" pitchFamily="49" charset="0"/>
              </a:rPr>
              <a:t>) </a:t>
            </a:r>
            <a:r>
              <a:rPr lang="en-US" sz="2600" i="1" dirty="0">
                <a:latin typeface="Courier New" panose="02070309020205020404" pitchFamily="49" charset="0"/>
                <a:cs typeface="Courier New" panose="02070309020205020404" pitchFamily="49" charset="0"/>
              </a:rPr>
              <a:t>slice repeat</a:t>
            </a:r>
            <a:r>
              <a:rPr lang="en-US" sz="2600" dirty="0">
                <a:latin typeface="Courier New" panose="02070309020205020404" pitchFamily="49" charset="0"/>
                <a:cs typeface="Courier New" panose="02070309020205020404" pitchFamily="49" charset="0"/>
              </a:rPr>
              <a:t>;</a:t>
            </a:r>
          </a:p>
          <a:p>
            <a:pPr marL="627063" lvl="2" indent="-276225">
              <a:buFont typeface="Calibri" panose="020F0502020204030204" pitchFamily="34" charset="0"/>
              <a:buChar char="−"/>
            </a:pPr>
            <a:r>
              <a:rPr lang="en-US" sz="2600" i="1" dirty="0" err="1">
                <a:latin typeface="Courier New" panose="02070309020205020404" pitchFamily="49" charset="0"/>
                <a:cs typeface="Courier New" panose="02070309020205020404" pitchFamily="49" charset="0"/>
              </a:rPr>
              <a:t>url</a:t>
            </a:r>
            <a:r>
              <a:rPr lang="en-US" sz="2600" dirty="0">
                <a:cs typeface="Courier New" panose="02070309020205020404" pitchFamily="49" charset="0"/>
              </a:rPr>
              <a:t> </a:t>
            </a:r>
            <a:r>
              <a:rPr lang="en-US" sz="2800" dirty="0">
                <a:cs typeface="Courier New" panose="02070309020205020404" pitchFamily="49" charset="0"/>
              </a:rPr>
              <a:t>indicates the source of the graphic image</a:t>
            </a:r>
          </a:p>
          <a:p>
            <a:pPr marL="627063" lvl="2" indent="-276225">
              <a:buFont typeface="Calibri" panose="020F0502020204030204" pitchFamily="34" charset="0"/>
              <a:buChar char="−"/>
            </a:pPr>
            <a:r>
              <a:rPr lang="en-US" sz="2600" i="1" dirty="0">
                <a:latin typeface="Courier New" panose="02070309020205020404" pitchFamily="49" charset="0"/>
                <a:cs typeface="Courier New" panose="02070309020205020404" pitchFamily="49" charset="0"/>
              </a:rPr>
              <a:t>slice</a:t>
            </a:r>
            <a:r>
              <a:rPr lang="en-US" sz="2600" dirty="0">
                <a:cs typeface="Courier New" panose="02070309020205020404" pitchFamily="49" charset="0"/>
              </a:rPr>
              <a:t> </a:t>
            </a:r>
            <a:r>
              <a:rPr lang="en-US" sz="2800" dirty="0">
                <a:cs typeface="Courier New" panose="02070309020205020404" pitchFamily="49" charset="0"/>
              </a:rPr>
              <a:t>indicates the width or height of the slice used to create the sides and corners</a:t>
            </a:r>
          </a:p>
          <a:p>
            <a:pPr marL="627063" lvl="2" indent="-276225">
              <a:buFont typeface="Calibri" panose="020F0502020204030204" pitchFamily="34" charset="0"/>
              <a:buChar char="−"/>
            </a:pPr>
            <a:r>
              <a:rPr lang="en-US" sz="2600" dirty="0">
                <a:cs typeface="Courier New" panose="02070309020205020404" pitchFamily="49" charset="0"/>
              </a:rPr>
              <a:t> </a:t>
            </a:r>
            <a:r>
              <a:rPr lang="en-US" sz="2600" i="1" dirty="0">
                <a:latin typeface="Courier New" panose="02070309020205020404" pitchFamily="49" charset="0"/>
                <a:cs typeface="Courier New" panose="02070309020205020404" pitchFamily="49" charset="0"/>
              </a:rPr>
              <a:t>repeat</a:t>
            </a:r>
            <a:r>
              <a:rPr lang="en-US" sz="2600" dirty="0">
                <a:cs typeface="Courier New" panose="02070309020205020404" pitchFamily="49" charset="0"/>
              </a:rPr>
              <a:t> </a:t>
            </a:r>
            <a:r>
              <a:rPr lang="en-US" sz="2800" dirty="0">
                <a:cs typeface="Courier New" panose="02070309020205020404" pitchFamily="49" charset="0"/>
              </a:rPr>
              <a:t>indicates whether the side slices should be stretched or tiled to cover the four sides of the border</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37</a:t>
            </a:fld>
            <a:endParaRPr lang="en-US"/>
          </a:p>
        </p:txBody>
      </p:sp>
    </p:spTree>
    <p:extLst>
      <p:ext uri="{BB962C8B-B14F-4D97-AF65-F5344CB8AC3E}">
        <p14:creationId xmlns:p14="http://schemas.microsoft.com/office/powerpoint/2010/main" val="31421971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457200" y="152401"/>
            <a:ext cx="8077200" cy="761999"/>
          </a:xfrm>
        </p:spPr>
        <p:txBody>
          <a:bodyPr/>
          <a:lstStyle/>
          <a:p>
            <a:r>
              <a:rPr lang="en-US" dirty="0"/>
              <a:t>Applying a Border Image</a:t>
            </a:r>
          </a:p>
        </p:txBody>
      </p:sp>
      <p:sp>
        <p:nvSpPr>
          <p:cNvPr id="3" name="Content Placeholder 2"/>
          <p:cNvSpPr>
            <a:spLocks noGrp="1"/>
          </p:cNvSpPr>
          <p:nvPr>
            <p:ph idx="1"/>
          </p:nvPr>
        </p:nvSpPr>
        <p:spPr>
          <a:xfrm>
            <a:off x="228600" y="1143000"/>
            <a:ext cx="8915400" cy="5638800"/>
          </a:xfrm>
        </p:spPr>
        <p:txBody>
          <a:bodyPr/>
          <a:lstStyle/>
          <a:p>
            <a:r>
              <a:rPr lang="en-US" dirty="0"/>
              <a:t>The </a:t>
            </a:r>
            <a:r>
              <a:rPr lang="en-US" sz="2600" i="1" dirty="0">
                <a:latin typeface="Courier New" panose="02070309020205020404" pitchFamily="49" charset="0"/>
                <a:cs typeface="Courier New" panose="02070309020205020404" pitchFamily="49" charset="0"/>
              </a:rPr>
              <a:t>repeat</a:t>
            </a:r>
            <a:r>
              <a:rPr lang="en-US" dirty="0"/>
              <a:t> option supports the following values:</a:t>
            </a:r>
          </a:p>
          <a:p>
            <a:pPr lvl="1"/>
            <a:r>
              <a:rPr lang="en-US" dirty="0">
                <a:latin typeface="Courier New" panose="02070309020205020404" pitchFamily="49" charset="0"/>
                <a:cs typeface="Courier New" panose="02070309020205020404" pitchFamily="49" charset="0"/>
              </a:rPr>
              <a:t>stretch:</a:t>
            </a:r>
            <a:r>
              <a:rPr lang="en-US" sz="3200" dirty="0"/>
              <a:t> </a:t>
            </a:r>
            <a:r>
              <a:rPr lang="en-US" dirty="0"/>
              <a:t>The slices are stretched to fill each side</a:t>
            </a:r>
          </a:p>
          <a:p>
            <a:pPr lvl="1"/>
            <a:r>
              <a:rPr lang="en-US" dirty="0">
                <a:latin typeface="Courier New" panose="02070309020205020404" pitchFamily="49" charset="0"/>
                <a:cs typeface="Courier New" panose="02070309020205020404" pitchFamily="49" charset="0"/>
              </a:rPr>
              <a:t>repeat: </a:t>
            </a:r>
            <a:r>
              <a:rPr lang="en-US" dirty="0"/>
              <a:t>The slices are tiled to fill each side</a:t>
            </a:r>
          </a:p>
          <a:p>
            <a:pPr lvl="1"/>
            <a:r>
              <a:rPr lang="en-US" dirty="0">
                <a:latin typeface="Courier New" panose="02070309020205020404" pitchFamily="49" charset="0"/>
                <a:cs typeface="Courier New" panose="02070309020205020404" pitchFamily="49" charset="0"/>
              </a:rPr>
              <a:t>round:</a:t>
            </a:r>
            <a:r>
              <a:rPr lang="en-US" sz="3200" dirty="0"/>
              <a:t> </a:t>
            </a:r>
            <a:r>
              <a:rPr lang="en-US" dirty="0"/>
              <a:t>When the slices are tiled to fill each side, if they do not fill the sides with an integer number of tiles, the slices are rescaled until they do</a:t>
            </a:r>
          </a:p>
          <a:p>
            <a:pPr lvl="1"/>
            <a:r>
              <a:rPr lang="en-US" dirty="0">
                <a:latin typeface="Courier New" panose="02070309020205020404" pitchFamily="49" charset="0"/>
                <a:cs typeface="Courier New" panose="02070309020205020404" pitchFamily="49" charset="0"/>
              </a:rPr>
              <a:t>space:</a:t>
            </a:r>
            <a:r>
              <a:rPr lang="en-US" sz="3200" dirty="0"/>
              <a:t> </a:t>
            </a:r>
            <a:r>
              <a:rPr lang="en-US" dirty="0"/>
              <a:t>When the slices are tiled to fill each side, if they do not fill the sides with an integer number of tiles, extra space is distributed around the tiles</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38</a:t>
            </a:fld>
            <a:endParaRPr lang="en-US"/>
          </a:p>
        </p:txBody>
      </p:sp>
    </p:spTree>
    <p:extLst>
      <p:ext uri="{BB962C8B-B14F-4D97-AF65-F5344CB8AC3E}">
        <p14:creationId xmlns:p14="http://schemas.microsoft.com/office/powerpoint/2010/main" val="28137333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457200" y="152401"/>
            <a:ext cx="8077200" cy="761999"/>
          </a:xfrm>
        </p:spPr>
        <p:txBody>
          <a:bodyPr/>
          <a:lstStyle/>
          <a:p>
            <a:r>
              <a:rPr lang="en-US" dirty="0"/>
              <a:t>Applying a Border Image</a:t>
            </a:r>
          </a:p>
        </p:txBody>
      </p:sp>
      <p:pic>
        <p:nvPicPr>
          <p:cNvPr id="7" name="Content Placeholder 6" descr="This figure explains how to slice a graphic image to create a border.&#10;A double-lined square box is positioned at the top-left corner of the image. Two horizontal and vertical dotted lines are drawn across the square box. The length of the square box from the top-right corner to the first horizontal dotted line reads “20px”. The length of the square box from the bottom-left corner to the first vertical dotted line is marked “20px”. The length of the square box from the bottom-right corner to the second vertical dotted line is marked “20px”. The length of the square box from the bottom-right corner to the second horizontal dotted line is marked “20px”.&#10;A double-lined square box labeled “border slices” is positioned below the first square box. The square box is divided into nine sections. A text that reads “frame.png” is positioned above the second square box. An arrow originating from the text points to the second section of the square box.&#10;There are two rectangular boxes in this image. The first double-lined vertical rectangular box is positioned on the right side of the first and second square boxes. Two horizontal dotted lines are drawn at an equal distance from the top and bottom of the rectangular box. Two vertical dotted lines are drawn at an equal distance from the left and right sides of the rectangular box. The rectangular box labeled “slices are stretched to match the image border” is positioned at the bottom-right corner of the first rectangular box. An arrow originating from the second rectangular box points to the length between the two vertical lines and another arrow originating from the second rectangular box points to the length between the two horizontal lines. A portrait of a man is positioned at the center of the first rectangular box fitting into the space between the horizontal and vertical lines. A text that reads “border-image: url(frame.png) 20 stretch;” is positioned above the first rectangular box.&#10;" title="Figure 4-19 Slicing a graphic image to create a border"/>
          <p:cNvPicPr>
            <a:picLocks noGrp="1" noChangeAspect="1"/>
          </p:cNvPicPr>
          <p:nvPr>
            <p:ph idx="1"/>
          </p:nvPr>
        </p:nvPicPr>
        <p:blipFill>
          <a:blip r:embed="rId3"/>
          <a:stretch>
            <a:fillRect/>
          </a:stretch>
        </p:blipFill>
        <p:spPr>
          <a:xfrm>
            <a:off x="1209549" y="1219200"/>
            <a:ext cx="6801101" cy="4906963"/>
          </a:xfrm>
          <a:prstGeom prst="rect">
            <a:avLst/>
          </a:prstGeom>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39</a:t>
            </a:fld>
            <a:endParaRPr lang="en-US"/>
          </a:p>
        </p:txBody>
      </p:sp>
    </p:spTree>
    <p:extLst>
      <p:ext uri="{BB962C8B-B14F-4D97-AF65-F5344CB8AC3E}">
        <p14:creationId xmlns:p14="http://schemas.microsoft.com/office/powerpoint/2010/main" val="2401714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Creating Figure Boxes</a:t>
            </a:r>
          </a:p>
        </p:txBody>
      </p:sp>
      <p:sp>
        <p:nvSpPr>
          <p:cNvPr id="3" name="Content Placeholder 2"/>
          <p:cNvSpPr>
            <a:spLocks noGrp="1"/>
          </p:cNvSpPr>
          <p:nvPr>
            <p:ph idx="1"/>
          </p:nvPr>
        </p:nvSpPr>
        <p:spPr>
          <a:xfrm>
            <a:off x="381000" y="1219200"/>
            <a:ext cx="8610600" cy="5181600"/>
          </a:xfrm>
        </p:spPr>
        <p:txBody>
          <a:bodyPr/>
          <a:lstStyle/>
          <a:p>
            <a:r>
              <a:rPr lang="en-US" sz="2800" dirty="0">
                <a:cs typeface="Times New Roman" panose="02020603050405020304" pitchFamily="18" charset="0"/>
              </a:rPr>
              <a:t>Figure and </a:t>
            </a:r>
            <a:r>
              <a:rPr lang="en-US" sz="2800" dirty="0" err="1">
                <a:cs typeface="Times New Roman" panose="02020603050405020304" pitchFamily="18" charset="0"/>
              </a:rPr>
              <a:t>figcaption</a:t>
            </a:r>
            <a:r>
              <a:rPr lang="en-US" sz="2800" dirty="0">
                <a:cs typeface="Times New Roman" panose="02020603050405020304" pitchFamily="18" charset="0"/>
              </a:rPr>
              <a:t> are often placed within a separate box that stands apart from the main content of the article</a:t>
            </a:r>
          </a:p>
          <a:p>
            <a:r>
              <a:rPr lang="en-US" sz="2600" dirty="0">
                <a:latin typeface="Courier New" panose="02070309020205020404" pitchFamily="49" charset="0"/>
                <a:cs typeface="Courier New" panose="02070309020205020404" pitchFamily="49" charset="0"/>
              </a:rPr>
              <a:t>figure </a:t>
            </a:r>
            <a:r>
              <a:rPr lang="en-US" dirty="0">
                <a:cs typeface="Times New Roman" panose="02020603050405020304" pitchFamily="18" charset="0"/>
              </a:rPr>
              <a:t>and</a:t>
            </a:r>
            <a:r>
              <a:rPr lang="en-US" sz="2600" dirty="0">
                <a:latin typeface="Times New Roman" panose="02020603050405020304" pitchFamily="18" charset="0"/>
                <a:cs typeface="Times New Roman" panose="02020603050405020304" pitchFamily="18" charset="0"/>
              </a:rPr>
              <a:t> </a:t>
            </a:r>
            <a:r>
              <a:rPr lang="en-US" sz="2600" dirty="0" err="1">
                <a:latin typeface="Courier New" panose="02070309020205020404" pitchFamily="49" charset="0"/>
                <a:cs typeface="Courier New" panose="02070309020205020404" pitchFamily="49" charset="0"/>
              </a:rPr>
              <a:t>figcaption</a:t>
            </a:r>
            <a:r>
              <a:rPr lang="en-US" sz="2600" dirty="0">
                <a:latin typeface="Courier New" panose="02070309020205020404" pitchFamily="49" charset="0"/>
                <a:cs typeface="Courier New" panose="02070309020205020404" pitchFamily="49" charset="0"/>
              </a:rPr>
              <a:t> </a:t>
            </a:r>
            <a:r>
              <a:rPr lang="en-IN" dirty="0">
                <a:cs typeface="Times New Roman" panose="02020603050405020304" pitchFamily="18" charset="0"/>
              </a:rPr>
              <a:t>elements</a:t>
            </a:r>
            <a:r>
              <a:rPr lang="en-IN" dirty="0">
                <a:latin typeface="Times New Roman" panose="02020603050405020304" pitchFamily="18" charset="0"/>
                <a:cs typeface="Times New Roman" panose="02020603050405020304" pitchFamily="18" charset="0"/>
              </a:rPr>
              <a:t>:</a:t>
            </a:r>
            <a:endParaRPr lang="en-IN" sz="2600" dirty="0">
              <a:latin typeface="Courier New" panose="02070309020205020404" pitchFamily="49" charset="0"/>
              <a:cs typeface="Courier New" panose="02070309020205020404" pitchFamily="49" charset="0"/>
            </a:endParaRPr>
          </a:p>
          <a:p>
            <a:pPr lvl="1"/>
            <a:r>
              <a:rPr lang="en-US" dirty="0">
                <a:cs typeface="Times New Roman" panose="02020603050405020304" pitchFamily="18" charset="0"/>
              </a:rPr>
              <a:t>They are used by HTML5 to introduce structural elements</a:t>
            </a:r>
          </a:p>
          <a:p>
            <a:pPr lvl="1"/>
            <a:r>
              <a:rPr lang="en-US" dirty="0">
                <a:solidFill>
                  <a:srgbClr val="000000"/>
                </a:solidFill>
                <a:cs typeface="Times New Roman" panose="02020603050405020304" pitchFamily="18" charset="0"/>
              </a:rPr>
              <a:t>The</a:t>
            </a:r>
            <a:r>
              <a:rPr lang="en-US" sz="2600" dirty="0">
                <a:solidFill>
                  <a:srgbClr val="000000"/>
                </a:solidFill>
                <a:latin typeface="Courier New" panose="02070309020205020404" pitchFamily="49" charset="0"/>
                <a:cs typeface="Courier New" panose="02070309020205020404" pitchFamily="49" charset="0"/>
              </a:rPr>
              <a:t> </a:t>
            </a:r>
            <a:r>
              <a:rPr lang="en-US" sz="2600" dirty="0" err="1">
                <a:solidFill>
                  <a:srgbClr val="000000"/>
                </a:solidFill>
                <a:latin typeface="Courier New" panose="02070309020205020404" pitchFamily="49" charset="0"/>
                <a:cs typeface="Courier New" panose="02070309020205020404" pitchFamily="49" charset="0"/>
              </a:rPr>
              <a:t>figcaption</a:t>
            </a:r>
            <a:r>
              <a:rPr lang="en-US" sz="2600" dirty="0">
                <a:solidFill>
                  <a:srgbClr val="000000"/>
                </a:solidFill>
                <a:latin typeface="Courier New" panose="02070309020205020404" pitchFamily="49" charset="0"/>
                <a:cs typeface="Courier New" panose="02070309020205020404" pitchFamily="49" charset="0"/>
              </a:rPr>
              <a:t> </a:t>
            </a:r>
            <a:r>
              <a:rPr lang="en-US" dirty="0">
                <a:solidFill>
                  <a:srgbClr val="000000"/>
                </a:solidFill>
                <a:cs typeface="Times New Roman" panose="02020603050405020304" pitchFamily="18" charset="0"/>
              </a:rPr>
              <a:t>element is optional</a:t>
            </a:r>
          </a:p>
          <a:p>
            <a:pPr lvl="1"/>
            <a:r>
              <a:rPr lang="en-US" dirty="0">
                <a:solidFill>
                  <a:srgbClr val="000000"/>
                </a:solidFill>
                <a:cs typeface="Times New Roman" panose="02020603050405020304" pitchFamily="18" charset="0"/>
              </a:rPr>
              <a:t>The</a:t>
            </a:r>
            <a:r>
              <a:rPr lang="en-US" sz="2600" dirty="0">
                <a:solidFill>
                  <a:srgbClr val="000000"/>
                </a:solidFill>
                <a:latin typeface="Courier New" panose="02070309020205020404" pitchFamily="49" charset="0"/>
                <a:cs typeface="Courier New" panose="02070309020205020404" pitchFamily="49" charset="0"/>
              </a:rPr>
              <a:t> </a:t>
            </a:r>
            <a:r>
              <a:rPr lang="en-US" sz="2600" dirty="0" err="1">
                <a:solidFill>
                  <a:srgbClr val="000000"/>
                </a:solidFill>
                <a:latin typeface="Courier New" panose="02070309020205020404" pitchFamily="49" charset="0"/>
                <a:cs typeface="Courier New" panose="02070309020205020404" pitchFamily="49" charset="0"/>
              </a:rPr>
              <a:t>figcaption</a:t>
            </a:r>
            <a:r>
              <a:rPr lang="en-US" sz="2600" dirty="0">
                <a:solidFill>
                  <a:srgbClr val="000000"/>
                </a:solidFill>
                <a:latin typeface="Courier New" panose="02070309020205020404" pitchFamily="49" charset="0"/>
                <a:cs typeface="Courier New" panose="02070309020205020404" pitchFamily="49" charset="0"/>
              </a:rPr>
              <a:t> </a:t>
            </a:r>
            <a:r>
              <a:rPr lang="en-US" dirty="0">
                <a:solidFill>
                  <a:srgbClr val="000000"/>
                </a:solidFill>
                <a:cs typeface="Times New Roman" panose="02020603050405020304" pitchFamily="18" charset="0"/>
              </a:rPr>
              <a:t>element can be placed directly before or after a figure box content</a:t>
            </a:r>
          </a:p>
          <a:p>
            <a:pPr lvl="1"/>
            <a:endParaRPr lang="en-US" sz="3200" dirty="0">
              <a:solidFill>
                <a:srgbClr val="000000"/>
              </a:solidFill>
              <a:latin typeface="Times New Roman" panose="02020603050405020304" pitchFamily="18" charset="0"/>
              <a:cs typeface="Times New Roman" panose="02020603050405020304" pitchFamily="18" charset="0"/>
            </a:endParaRPr>
          </a:p>
          <a:p>
            <a:pPr lvl="1"/>
            <a:endParaRPr lang="en-IN" sz="2600"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a:t>
            </a:fld>
            <a:endParaRPr lang="en-US"/>
          </a:p>
        </p:txBody>
      </p:sp>
    </p:spTree>
    <p:extLst>
      <p:ext uri="{BB962C8B-B14F-4D97-AF65-F5344CB8AC3E}">
        <p14:creationId xmlns:p14="http://schemas.microsoft.com/office/powerpoint/2010/main" val="14958093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Text Shadow</a:t>
            </a:r>
          </a:p>
        </p:txBody>
      </p:sp>
      <p:sp>
        <p:nvSpPr>
          <p:cNvPr id="3" name="Content Placeholder 2"/>
          <p:cNvSpPr>
            <a:spLocks noGrp="1"/>
          </p:cNvSpPr>
          <p:nvPr>
            <p:ph idx="1"/>
          </p:nvPr>
        </p:nvSpPr>
        <p:spPr>
          <a:xfrm>
            <a:off x="457200" y="1036320"/>
            <a:ext cx="8305800" cy="5364480"/>
          </a:xfrm>
        </p:spPr>
        <p:txBody>
          <a:bodyPr/>
          <a:lstStyle/>
          <a:p>
            <a:r>
              <a:rPr lang="en-US" dirty="0"/>
              <a:t>A shadow can be added to a text on a page, to give the text a visual impact, by using the following property:</a:t>
            </a:r>
          </a:p>
          <a:p>
            <a:pPr marL="808038" lvl="2" indent="0">
              <a:buNone/>
            </a:pPr>
            <a:r>
              <a:rPr lang="en-US" sz="2600" dirty="0">
                <a:latin typeface="Courier New" panose="02070309020205020404" pitchFamily="49" charset="0"/>
                <a:cs typeface="Courier New" panose="02070309020205020404" pitchFamily="49" charset="0"/>
              </a:rPr>
              <a:t>text-shadow: </a:t>
            </a:r>
            <a:r>
              <a:rPr lang="en-US" sz="2600" i="1" dirty="0">
                <a:latin typeface="Courier New" panose="02070309020205020404" pitchFamily="49" charset="0"/>
                <a:cs typeface="Courier New" panose="02070309020205020404" pitchFamily="49" charset="0"/>
              </a:rPr>
              <a:t>color </a:t>
            </a:r>
            <a:r>
              <a:rPr lang="en-US" sz="2600" i="1" dirty="0" err="1">
                <a:latin typeface="Courier New" panose="02070309020205020404" pitchFamily="49" charset="0"/>
                <a:cs typeface="Courier New" panose="02070309020205020404" pitchFamily="49" charset="0"/>
              </a:rPr>
              <a:t>offsetX</a:t>
            </a:r>
            <a:r>
              <a:rPr lang="en-US" sz="2600" i="1" dirty="0">
                <a:latin typeface="Courier New" panose="02070309020205020404" pitchFamily="49" charset="0"/>
                <a:cs typeface="Courier New" panose="02070309020205020404" pitchFamily="49" charset="0"/>
              </a:rPr>
              <a:t> </a:t>
            </a:r>
            <a:r>
              <a:rPr lang="en-US" sz="2600" i="1" dirty="0" err="1">
                <a:latin typeface="Courier New" panose="02070309020205020404" pitchFamily="49" charset="0"/>
                <a:cs typeface="Courier New" panose="02070309020205020404" pitchFamily="49" charset="0"/>
              </a:rPr>
              <a:t>offsetY</a:t>
            </a:r>
            <a:r>
              <a:rPr lang="en-US" sz="2600" i="1" dirty="0">
                <a:latin typeface="Courier New" panose="02070309020205020404" pitchFamily="49" charset="0"/>
                <a:cs typeface="Courier New" panose="02070309020205020404" pitchFamily="49" charset="0"/>
              </a:rPr>
              <a:t> blur</a:t>
            </a:r>
            <a:r>
              <a:rPr lang="en-US" sz="2600" dirty="0">
                <a:latin typeface="Courier New" panose="02070309020205020404" pitchFamily="49" charset="0"/>
                <a:cs typeface="Courier New" panose="02070309020205020404" pitchFamily="49" charset="0"/>
              </a:rPr>
              <a:t>;</a:t>
            </a:r>
          </a:p>
          <a:p>
            <a:pPr marL="808038" lvl="2" indent="-457200">
              <a:buFont typeface="Courier New" panose="02070309020205020404" pitchFamily="49" charset="0"/>
              <a:buChar char="−"/>
            </a:pPr>
            <a:r>
              <a:rPr lang="en-US" sz="2600" i="1" dirty="0">
                <a:latin typeface="Courier New" panose="02070309020205020404" pitchFamily="49" charset="0"/>
                <a:cs typeface="Courier New" panose="02070309020205020404" pitchFamily="49" charset="0"/>
              </a:rPr>
              <a:t>color</a:t>
            </a:r>
            <a:r>
              <a:rPr lang="en-US" sz="2600" dirty="0">
                <a:cs typeface="Courier New" panose="02070309020205020404" pitchFamily="49" charset="0"/>
              </a:rPr>
              <a:t> </a:t>
            </a:r>
            <a:r>
              <a:rPr lang="en-US" sz="2800" dirty="0">
                <a:cs typeface="Courier New" panose="02070309020205020404" pitchFamily="49" charset="0"/>
              </a:rPr>
              <a:t>is the shadow color</a:t>
            </a:r>
          </a:p>
          <a:p>
            <a:pPr marL="808038" lvl="2" indent="-457200">
              <a:buFont typeface="Courier New" panose="02070309020205020404" pitchFamily="49" charset="0"/>
              <a:buChar char="−"/>
            </a:pPr>
            <a:r>
              <a:rPr lang="en-US" sz="2600" i="1" dirty="0" err="1">
                <a:latin typeface="Courier New" panose="02070309020205020404" pitchFamily="49" charset="0"/>
                <a:cs typeface="Courier New" panose="02070309020205020404" pitchFamily="49" charset="0"/>
              </a:rPr>
              <a:t>offsetX</a:t>
            </a:r>
            <a:r>
              <a:rPr lang="en-US" sz="2600" dirty="0">
                <a:cs typeface="Courier New" panose="02070309020205020404" pitchFamily="49" charset="0"/>
              </a:rPr>
              <a:t>  </a:t>
            </a:r>
            <a:r>
              <a:rPr lang="en-US" sz="2800" dirty="0">
                <a:cs typeface="Courier New" panose="02070309020205020404" pitchFamily="49" charset="0"/>
              </a:rPr>
              <a:t>and</a:t>
            </a:r>
            <a:r>
              <a:rPr lang="en-US" sz="3200" dirty="0">
                <a:cs typeface="Courier New" panose="02070309020205020404" pitchFamily="49" charset="0"/>
              </a:rPr>
              <a:t> </a:t>
            </a:r>
            <a:r>
              <a:rPr lang="en-US" sz="2600" i="1" dirty="0" err="1">
                <a:latin typeface="Courier New" panose="02070309020205020404" pitchFamily="49" charset="0"/>
                <a:cs typeface="Courier New" panose="02070309020205020404" pitchFamily="49" charset="0"/>
              </a:rPr>
              <a:t>offsetY</a:t>
            </a:r>
            <a:r>
              <a:rPr lang="en-US" sz="2600" dirty="0">
                <a:cs typeface="Courier New" panose="02070309020205020404" pitchFamily="49" charset="0"/>
              </a:rPr>
              <a:t>  </a:t>
            </a:r>
            <a:r>
              <a:rPr lang="en-US" sz="2800" dirty="0">
                <a:cs typeface="Courier New" panose="02070309020205020404" pitchFamily="49" charset="0"/>
              </a:rPr>
              <a:t>are the distances of the shadow from the text in the horizontal and vertical directions</a:t>
            </a:r>
            <a:endParaRPr lang="en-US" sz="3200" dirty="0">
              <a:cs typeface="Courier New" panose="02070309020205020404" pitchFamily="49" charset="0"/>
            </a:endParaRPr>
          </a:p>
          <a:p>
            <a:pPr marL="808038" lvl="2" indent="-457200">
              <a:buFont typeface="Courier New" panose="02070309020205020404" pitchFamily="49" charset="0"/>
              <a:buChar char="−"/>
            </a:pPr>
            <a:r>
              <a:rPr lang="en-US" sz="2600" i="1" dirty="0">
                <a:latin typeface="Courier New" panose="02070309020205020404" pitchFamily="49" charset="0"/>
                <a:cs typeface="Courier New" panose="02070309020205020404" pitchFamily="49" charset="0"/>
              </a:rPr>
              <a:t>blur</a:t>
            </a:r>
            <a:r>
              <a:rPr lang="en-US" sz="2600" dirty="0">
                <a:cs typeface="Courier New" panose="02070309020205020404" pitchFamily="49" charset="0"/>
              </a:rPr>
              <a:t> </a:t>
            </a:r>
            <a:r>
              <a:rPr lang="en-US" sz="2800" dirty="0">
                <a:cs typeface="Courier New" panose="02070309020205020404" pitchFamily="49" charset="0"/>
              </a:rPr>
              <a:t>creates a blurred effect by spreading out a shadow</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40</a:t>
            </a:fld>
            <a:endParaRPr lang="en-US"/>
          </a:p>
        </p:txBody>
      </p:sp>
    </p:spTree>
    <p:extLst>
      <p:ext uri="{BB962C8B-B14F-4D97-AF65-F5344CB8AC3E}">
        <p14:creationId xmlns:p14="http://schemas.microsoft.com/office/powerpoint/2010/main" val="30095962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1"/>
            <a:ext cx="7924800" cy="761999"/>
          </a:xfrm>
        </p:spPr>
        <p:txBody>
          <a:bodyPr/>
          <a:lstStyle/>
          <a:p>
            <a:r>
              <a:rPr lang="en-US" dirty="0"/>
              <a:t>Creating a Text Shadow</a:t>
            </a:r>
          </a:p>
        </p:txBody>
      </p:sp>
      <p:pic>
        <p:nvPicPr>
          <p:cNvPr id="6146" name="Picture 2" descr="This figure explains how to add text shadows.&#10;The first line of the code reads “article{”. The second line reads “background: url(tb_back2.png) bottom right / 15% no-repeat content-box,”. The third line reads “url(tb_back3.png) bottom left / 15% no-repeat content-box,”. The fourth line reads “url(tb_back4.png) 100% / cover no-repeat,”. The fifth line reads “rgb(211,211,211);”. The sixth line reads “}”. The seventh line reads “article header h1 {”. The eighth line reads “text-shadow: rgb(181, 211, 181) 2px 2px 1px,”. There are six rectangular boxes in this figure. The first rectangular box labeled “light green text shadow with hard edges” is placed on the right side of the code. An arrow originating from the first rectangular box points to the eighth line of the code. The ninth line reads “rgba(21, 21, 21, 0.66) 5px 5px 25px;”. The second rectangular box labeled “semi-transparent gray shadow with soft edges” is placed below the first rectangular box. An arrow originating from the second rectangular box points to the ninth line of the code. The third rectangular box labeled “shadow color” is positioned at the bottom of the figure. An arrow originating from the third rectangular box points to “rgba(21, 21, 21, 0.66)” in the ninth line of the code. The fourth rectangular box labeled “horizontal offset” is positioned on the right side of the third rectangular box. An arrow originating from the fourth rectangular box points to the first “5px” in the ninth line of the code. The fifth rectangular box labeled “vertical offset” is positioned on the right side of the fourth rectangular box. An arrow originating from the fifth rectangular box points to the second “5px” in the ninth line of the code. The sixth rectangular box labeled “blur size” is positioned on the right side of the fifth rectangular box. An arrow originating from the sixth rectangular box points to “25px” in the ninth line of the code. The tenth line reads “}”.&#10;" title="Figure 4-23 Adding text shadows"/>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457200" y="1986728"/>
            <a:ext cx="8305800" cy="337190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41</a:t>
            </a:fld>
            <a:endParaRPr lang="en-US"/>
          </a:p>
        </p:txBody>
      </p:sp>
    </p:spTree>
    <p:extLst>
      <p:ext uri="{BB962C8B-B14F-4D97-AF65-F5344CB8AC3E}">
        <p14:creationId xmlns:p14="http://schemas.microsoft.com/office/powerpoint/2010/main" val="9264789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Box Shadow</a:t>
            </a:r>
          </a:p>
        </p:txBody>
      </p:sp>
      <p:sp>
        <p:nvSpPr>
          <p:cNvPr id="3" name="Content Placeholder 2"/>
          <p:cNvSpPr>
            <a:spLocks noGrp="1"/>
          </p:cNvSpPr>
          <p:nvPr>
            <p:ph idx="1"/>
          </p:nvPr>
        </p:nvSpPr>
        <p:spPr/>
        <p:txBody>
          <a:bodyPr/>
          <a:lstStyle/>
          <a:p>
            <a:r>
              <a:rPr lang="en-US" dirty="0"/>
              <a:t>Any block element can be shadowed by using the </a:t>
            </a:r>
            <a:r>
              <a:rPr lang="en-US" sz="2800" dirty="0">
                <a:latin typeface="Courier New" panose="02070309020205020404" pitchFamily="49" charset="0"/>
                <a:cs typeface="Courier New" panose="02070309020205020404" pitchFamily="49" charset="0"/>
              </a:rPr>
              <a:t>box-shadow</a:t>
            </a:r>
            <a:r>
              <a:rPr lang="en-US" dirty="0"/>
              <a:t> property</a:t>
            </a:r>
          </a:p>
          <a:p>
            <a:pPr marL="914400" lvl="2" indent="0">
              <a:buNone/>
            </a:pPr>
            <a:r>
              <a:rPr lang="en-IN" sz="2800" dirty="0">
                <a:latin typeface="Courier New" panose="02070309020205020404" pitchFamily="49" charset="0"/>
                <a:cs typeface="Courier New" panose="02070309020205020404" pitchFamily="49" charset="0"/>
              </a:rPr>
              <a:t>box-shadow: </a:t>
            </a:r>
            <a:r>
              <a:rPr lang="en-IN" sz="2800" i="1" dirty="0" err="1">
                <a:latin typeface="Courier New" panose="02070309020205020404" pitchFamily="49" charset="0"/>
                <a:cs typeface="Courier New" panose="02070309020205020404" pitchFamily="49" charset="0"/>
              </a:rPr>
              <a:t>color</a:t>
            </a:r>
            <a:r>
              <a:rPr lang="en-IN" sz="2800" i="1" dirty="0">
                <a:latin typeface="Courier New" panose="02070309020205020404" pitchFamily="49" charset="0"/>
                <a:cs typeface="Courier New" panose="02070309020205020404" pitchFamily="49" charset="0"/>
              </a:rPr>
              <a:t> </a:t>
            </a:r>
            <a:r>
              <a:rPr lang="en-IN" sz="2800" i="1" dirty="0" err="1">
                <a:latin typeface="Courier New" panose="02070309020205020404" pitchFamily="49" charset="0"/>
                <a:cs typeface="Courier New" panose="02070309020205020404" pitchFamily="49" charset="0"/>
              </a:rPr>
              <a:t>offsetX</a:t>
            </a:r>
            <a:r>
              <a:rPr lang="en-IN" sz="2800" i="1" dirty="0">
                <a:latin typeface="Courier New" panose="02070309020205020404" pitchFamily="49" charset="0"/>
                <a:cs typeface="Courier New" panose="02070309020205020404" pitchFamily="49" charset="0"/>
              </a:rPr>
              <a:t> </a:t>
            </a:r>
            <a:r>
              <a:rPr lang="en-IN" sz="2800" i="1" dirty="0" err="1">
                <a:latin typeface="Courier New" panose="02070309020205020404" pitchFamily="49" charset="0"/>
                <a:cs typeface="Courier New" panose="02070309020205020404" pitchFamily="49" charset="0"/>
              </a:rPr>
              <a:t>offsetY</a:t>
            </a:r>
            <a:r>
              <a:rPr lang="en-IN" sz="2800" i="1" dirty="0">
                <a:latin typeface="Courier New" panose="02070309020205020404" pitchFamily="49" charset="0"/>
                <a:cs typeface="Courier New" panose="02070309020205020404" pitchFamily="49" charset="0"/>
              </a:rPr>
              <a:t> blur</a:t>
            </a:r>
            <a:r>
              <a:rPr lang="en-IN" sz="2800" dirty="0">
                <a:latin typeface="Courier New" panose="02070309020205020404" pitchFamily="49" charset="0"/>
                <a:cs typeface="Courier New" panose="02070309020205020404" pitchFamily="49" charset="0"/>
              </a:rPr>
              <a:t>;</a:t>
            </a:r>
          </a:p>
          <a:p>
            <a:pPr marL="361950" lvl="2" indent="-361950">
              <a:buNone/>
            </a:pPr>
            <a:r>
              <a:rPr lang="en-US" sz="3200" dirty="0">
                <a:cs typeface="Courier New" panose="02070309020205020404" pitchFamily="49" charset="0"/>
              </a:rPr>
              <a:t>	where </a:t>
            </a:r>
            <a:r>
              <a:rPr lang="en-IN" sz="2800" dirty="0" err="1">
                <a:latin typeface="Courier New" panose="02070309020205020404" pitchFamily="49" charset="0"/>
                <a:cs typeface="Courier New" panose="02070309020205020404" pitchFamily="49" charset="0"/>
              </a:rPr>
              <a:t>color</a:t>
            </a:r>
            <a:r>
              <a:rPr lang="en-IN" sz="2800" dirty="0">
                <a:latin typeface="Courier New" panose="02070309020205020404" pitchFamily="49" charset="0"/>
                <a:cs typeface="Courier New" panose="02070309020205020404" pitchFamily="49" charset="0"/>
              </a:rPr>
              <a:t>, </a:t>
            </a:r>
            <a:r>
              <a:rPr lang="en-IN" sz="2800" dirty="0" err="1">
                <a:latin typeface="Courier New" panose="02070309020205020404" pitchFamily="49" charset="0"/>
                <a:cs typeface="Courier New" panose="02070309020205020404" pitchFamily="49" charset="0"/>
              </a:rPr>
              <a:t>offsetX</a:t>
            </a:r>
            <a:r>
              <a:rPr lang="en-IN" sz="2800" dirty="0">
                <a:latin typeface="Courier New" panose="02070309020205020404" pitchFamily="49" charset="0"/>
                <a:cs typeface="Courier New" panose="02070309020205020404" pitchFamily="49" charset="0"/>
              </a:rPr>
              <a:t>, </a:t>
            </a:r>
            <a:r>
              <a:rPr lang="en-IN" sz="2800" dirty="0" err="1">
                <a:latin typeface="Courier New" panose="02070309020205020404" pitchFamily="49" charset="0"/>
                <a:cs typeface="Courier New" panose="02070309020205020404" pitchFamily="49" charset="0"/>
              </a:rPr>
              <a:t>offsetY</a:t>
            </a:r>
            <a:r>
              <a:rPr lang="en-IN" sz="2800" dirty="0">
                <a:latin typeface="Courier New" panose="02070309020205020404" pitchFamily="49" charset="0"/>
                <a:cs typeface="Courier New" panose="02070309020205020404" pitchFamily="49" charset="0"/>
              </a:rPr>
              <a:t>, </a:t>
            </a:r>
            <a:r>
              <a:rPr lang="en-IN" sz="3200" dirty="0">
                <a:cs typeface="Courier New" panose="02070309020205020404" pitchFamily="49" charset="0"/>
              </a:rPr>
              <a:t>and </a:t>
            </a:r>
            <a:r>
              <a:rPr lang="en-IN" sz="2800" dirty="0">
                <a:latin typeface="Courier New" panose="02070309020205020404" pitchFamily="49" charset="0"/>
                <a:cs typeface="Courier New" panose="02070309020205020404" pitchFamily="49" charset="0"/>
              </a:rPr>
              <a:t>blur</a:t>
            </a:r>
            <a:r>
              <a:rPr lang="en-IN" sz="3200" dirty="0">
                <a:cs typeface="Courier New" panose="02070309020205020404" pitchFamily="49" charset="0"/>
              </a:rPr>
              <a:t> have the same meanings for box shadows as they do for text shadows</a:t>
            </a:r>
            <a:endParaRPr lang="en-US" sz="3200" dirty="0">
              <a:cs typeface="Courier New" panose="02070309020205020404" pitchFamily="49" charset="0"/>
            </a:endParaRPr>
          </a:p>
          <a:p>
            <a:r>
              <a:rPr lang="en-US" dirty="0"/>
              <a:t>Multiple shadows can be added by including them in a comma-separated list</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42</a:t>
            </a:fld>
            <a:endParaRPr lang="en-US"/>
          </a:p>
        </p:txBody>
      </p:sp>
    </p:spTree>
    <p:extLst>
      <p:ext uri="{BB962C8B-B14F-4D97-AF65-F5344CB8AC3E}">
        <p14:creationId xmlns:p14="http://schemas.microsoft.com/office/powerpoint/2010/main" val="23477501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1"/>
            <a:ext cx="8001000" cy="761999"/>
          </a:xfrm>
        </p:spPr>
        <p:txBody>
          <a:bodyPr/>
          <a:lstStyle/>
          <a:p>
            <a:r>
              <a:rPr lang="en-US" dirty="0"/>
              <a:t>Creating a Box Shadow</a:t>
            </a:r>
          </a:p>
        </p:txBody>
      </p:sp>
      <p:pic>
        <p:nvPicPr>
          <p:cNvPr id="7170" name="Picture 2" descr="This slide consists of two figures.&#10;Figure 4-25 explains how to add box shadows. The first line of the code reads “body {”. The second line reads “border-left: 1px solid rgb(51, 51, 51);”. The third line reads “border-right: 1px solid rgb(51, 51, 51);”. The fourth line reads “box-shadow: rgb(51, 51, 51) 15px 0px 25px,”. There are two rectangular boxes in this figure. The first rectangular box labeled “drop shadow on the page body’s right edge” is positioned on the left side of the figure. An arrow originating from the first rectangular box points to the fourth line of the code.&#10;The fifth line reads “box-shadow: rgb(51, 51, 51) -15px 0px 25px;”. The second rectangular box labeled “drop shadow on the page body’s left edge” is positioned below the first rectangular box. An arrow originating from the second rectangular box points to the fifth line of the code. The sixth line reads “}”.&#10;" title="Figure 4-25 Adding box shadows"/>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295400" y="1240896"/>
            <a:ext cx="7162800" cy="22461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43</a:t>
            </a:fld>
            <a:endParaRPr lang="en-US"/>
          </a:p>
        </p:txBody>
      </p:sp>
      <p:pic>
        <p:nvPicPr>
          <p:cNvPr id="7171" name="Picture 3" descr="Figure 4-26 explains a page body with drop shadows. There are eight rectangular boxes in this figure. The figure consists of the first rectangular box divided into four sections. The first section consists of two vertical rectangular boxes positioned on either sides of the first rectangular box. The second and third rectangular boxes have slightly opaque images of people. The second section consists of a fourth rectangular box positioned at the top between the second and third rectangular boxes. A text that reads “Contact Us | My Account” is positioned at the top-right corner of the second section. An image of a tree followed by a text that reads “Tree and Book” is positioned at the bottom-left corner of the fourth rectangular box.&#10;The third section is the header that contains the fifth rectangular box labeled “Home Register Directory Genealogy Search”.&#10;The fourth section contains the sixth rectangular box with a text that reads “The Komatsu Family” positioned at the top of the sixth rectangular box. An image of a family is positioned below the text that reads “The Komatsu Family”.&#10;The second, third, and fourth sections are shadowed with gray color. The seventh rectangular box labeled “drop shadow on the left edge” is positioned on the left side of the figure. An arrow originating from the sixth rectangular box points to the left edge of the fourth section. The eighth rectangular box labeled “drop shadow on the right edge” is positioned on the right side of the figure. An arrow originating from the eighth rectangular box points to the right edge of the fourth section.&#10;The source is mentioned below the figure, which reads “Source: wiki Media”.&#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5400" y="3487056"/>
            <a:ext cx="7162800" cy="28765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637913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z="4000" dirty="0"/>
              <a:t>Creating a Box Shadow</a:t>
            </a:r>
            <a:endParaRPr lang="en-US" dirty="0"/>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44</a:t>
            </a:fld>
            <a:endParaRPr lang="en-US"/>
          </a:p>
        </p:txBody>
      </p:sp>
      <p:sp>
        <p:nvSpPr>
          <p:cNvPr id="2" name="Content Placeholder 1"/>
          <p:cNvSpPr>
            <a:spLocks noGrp="1"/>
          </p:cNvSpPr>
          <p:nvPr>
            <p:ph idx="1"/>
          </p:nvPr>
        </p:nvSpPr>
        <p:spPr/>
        <p:txBody>
          <a:bodyPr/>
          <a:lstStyle/>
          <a:p>
            <a:r>
              <a:rPr lang="en-US" dirty="0"/>
              <a:t>Box shadows can be placed inside the element  using </a:t>
            </a:r>
            <a:r>
              <a:rPr lang="en-US" i="1" dirty="0"/>
              <a:t>inset</a:t>
            </a:r>
            <a:r>
              <a:rPr lang="en-US" dirty="0"/>
              <a:t> keyword to the box-shadow property</a:t>
            </a:r>
          </a:p>
        </p:txBody>
      </p:sp>
      <p:pic>
        <p:nvPicPr>
          <p:cNvPr id="9" name="Picture 2" descr="This figure explains how to add an inset shadow.&#10;The first line of the code reads “article{”. The second line reads “background: url(tb_back2.png) bottom right / 15% no-repeat content-box,”. The third line reads “url(tb_back3.png) bottom left / 15% no-repeat content-box,”. The fourth line reads “url(tb_back4.png) 100% / cover no-repeat,”. The fifth line reads “rgb(211,211,211);”. The sixth line reads “box-shadow: inset rgb(71, 71, 71) -10px -10px 25px,”. There are three rectangular boxes in this figure. The first rectangular box labeled “places a medium-gray shadow in the lower-right interior corner” is positioned on the left side of the figure. An arrow originating from the first rectangular box points to the sixth line of the code.The seventh line reads “inset rgb(71, 71, 71) 10px 10px 25px;”. The second rectangular box labeled “inset keyword places shadow inside the object” is placed below the first rectangular box. An arrow originating from the second rectangular box points to “inset” in the seventh line of the code. The eighth rectangular box labeled “places a medium-gray shadow in the upper-left interior corner” is positioned on the right side of the code. An arrow originating from the third rectangular box points to the seventh line of the code. The eighth line reads “}”.&#10;" title="Figure 4-28 Adding an inset shadow"/>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57200" y="3178570"/>
            <a:ext cx="8305800" cy="2003030"/>
          </a:xfrm>
          <a:prstGeom prst="rect">
            <a:avLst/>
          </a:prstGeom>
          <a:noFill/>
          <a:ln w="9525">
            <a:noFill/>
            <a:miter lim="800000"/>
            <a:headEnd/>
            <a:tailEnd/>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468189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Applying a Color Gradient</a:t>
            </a:r>
          </a:p>
        </p:txBody>
      </p:sp>
      <p:sp>
        <p:nvSpPr>
          <p:cNvPr id="3" name="Content Placeholder 2"/>
          <p:cNvSpPr>
            <a:spLocks noGrp="1"/>
          </p:cNvSpPr>
          <p:nvPr>
            <p:ph idx="1"/>
          </p:nvPr>
        </p:nvSpPr>
        <p:spPr/>
        <p:txBody>
          <a:bodyPr/>
          <a:lstStyle/>
          <a:p>
            <a:r>
              <a:rPr lang="en-US" b="1" dirty="0"/>
              <a:t>Color gradient:</a:t>
            </a:r>
          </a:p>
          <a:p>
            <a:pPr lvl="1"/>
            <a:r>
              <a:rPr lang="en-US" dirty="0"/>
              <a:t>One color gradually blends into another color or fades away if transparent colors are used</a:t>
            </a:r>
          </a:p>
          <a:p>
            <a:pPr lvl="1"/>
            <a:r>
              <a:rPr lang="en-US" dirty="0"/>
              <a:t>It can be used to modify a background color</a:t>
            </a:r>
          </a:p>
          <a:p>
            <a:r>
              <a:rPr lang="en-US" b="1" dirty="0"/>
              <a:t>Linear gradient:</a:t>
            </a:r>
          </a:p>
          <a:p>
            <a:pPr lvl="1"/>
            <a:r>
              <a:rPr lang="en-US" dirty="0">
                <a:cs typeface="Courier New" panose="02070309020205020404" pitchFamily="49" charset="0"/>
              </a:rPr>
              <a:t>Background colors transition from a starting color to an ending color along a straight line</a:t>
            </a:r>
          </a:p>
          <a:p>
            <a:pPr lvl="1"/>
            <a:r>
              <a:rPr lang="en-US" dirty="0">
                <a:cs typeface="Courier New" panose="02070309020205020404" pitchFamily="49" charset="0"/>
              </a:rPr>
              <a:t>The default direction is vertical, starting from top and moving to bottom</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45</a:t>
            </a:fld>
            <a:endParaRPr lang="en-US"/>
          </a:p>
        </p:txBody>
      </p:sp>
    </p:spTree>
    <p:extLst>
      <p:ext uri="{BB962C8B-B14F-4D97-AF65-F5344CB8AC3E}">
        <p14:creationId xmlns:p14="http://schemas.microsoft.com/office/powerpoint/2010/main" val="4817725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Gradients and Color Stops</a:t>
            </a:r>
          </a:p>
        </p:txBody>
      </p:sp>
      <p:sp>
        <p:nvSpPr>
          <p:cNvPr id="3" name="Content Placeholder 2"/>
          <p:cNvSpPr>
            <a:spLocks noGrp="1"/>
          </p:cNvSpPr>
          <p:nvPr>
            <p:ph idx="1"/>
          </p:nvPr>
        </p:nvSpPr>
        <p:spPr/>
        <p:txBody>
          <a:bodyPr/>
          <a:lstStyle/>
          <a:p>
            <a:pPr lvl="1"/>
            <a:r>
              <a:rPr lang="en-US" dirty="0">
                <a:latin typeface="Courier New" panose="02070309020205020404" pitchFamily="49" charset="0"/>
                <a:cs typeface="Courier New" panose="02070309020205020404" pitchFamily="49" charset="0"/>
              </a:rPr>
              <a:t>linear-gradient(color1, color2,…)</a:t>
            </a:r>
            <a:endParaRPr lang="en-US" dirty="0"/>
          </a:p>
          <a:p>
            <a:r>
              <a:rPr lang="en-US" dirty="0"/>
              <a:t>The colors specified in a gradient are evenly distributed</a:t>
            </a:r>
          </a:p>
          <a:p>
            <a:r>
              <a:rPr lang="en-US" dirty="0"/>
              <a:t>The following gradient starts with a solid red, solid green appears halfway through the gradient, and finishes with solid blue:</a:t>
            </a:r>
          </a:p>
          <a:p>
            <a:pPr marL="914400" lvl="2" indent="0">
              <a:buNone/>
            </a:pPr>
            <a:r>
              <a:rPr lang="en-US" sz="2600" dirty="0">
                <a:latin typeface="Courier New" panose="02070309020205020404" pitchFamily="49" charset="0"/>
                <a:cs typeface="Courier New" panose="02070309020205020404" pitchFamily="49" charset="0"/>
              </a:rPr>
              <a:t>background: linear-gradient(red, green, blue)</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46</a:t>
            </a:fld>
            <a:endParaRPr lang="en-US"/>
          </a:p>
        </p:txBody>
      </p:sp>
    </p:spTree>
    <p:extLst>
      <p:ext uri="{BB962C8B-B14F-4D97-AF65-F5344CB8AC3E}">
        <p14:creationId xmlns:p14="http://schemas.microsoft.com/office/powerpoint/2010/main" val="34382615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1"/>
            <a:ext cx="8077200" cy="761999"/>
          </a:xfrm>
        </p:spPr>
        <p:txBody>
          <a:bodyPr/>
          <a:lstStyle/>
          <a:p>
            <a:r>
              <a:rPr lang="en-US" dirty="0"/>
              <a:t>Applying a Color Gradient</a:t>
            </a:r>
          </a:p>
        </p:txBody>
      </p:sp>
      <p:pic>
        <p:nvPicPr>
          <p:cNvPr id="7" name="Picture 2" descr="This figure explains the linear gradient directions.&#10;The figure consists of a circle. An arrow originating from the center of the circle points outward to the top of the circle marking “0 deg”. A text that reads “to top” is positioned outside at the top of the circle.&#10;An arrow originating from the center of the circle points outward at an angle of 45 degrees from the top of the circle marking “45 deg”.&#10;An arrow originating from the center of the circle points outward at an angle of 90 degrees from the top of the circle marking “90 deg”. A text that reads “to right” is positioned outside on the right side of the circle.&#10;An arrow originating from the center of the circle points outward at an angle of 135 degrees from the top of the circle marking “135 deg”.&#10;An arrow originating from the center of the circle points outward at an angle of 180 degrees from the top of the circle marking “180 deg”. A text that reads “to bottom” is positioned outside at the bottom of the circle.&#10;An arrow originating from the center of the circle points outward at an angle of 225 degrees from the top of the circle marking “225 deg”.&#10;An arrow originating from the center of the circle points outward at an angle of 270 degrees from the top of the circle marking “270 deg”. A text that reads “to left” is positioned outside on the left side of the circle.&#10;An arrow originating from the center of the circle points outward at an angle of 315 degrees from the top of the circle marking “315 deg”.&#10;" title="Figure 4-33 Linear gradient directions"/>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127161" y="1219200"/>
            <a:ext cx="6965878" cy="4906963"/>
          </a:xfrm>
          <a:prstGeom prst="rect">
            <a:avLst/>
          </a:prstGeom>
          <a:noFill/>
          <a:ln w="9525">
            <a:noFill/>
            <a:miter lim="800000"/>
            <a:headEnd/>
            <a:tailEnd/>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47</a:t>
            </a:fld>
            <a:endParaRPr lang="en-US"/>
          </a:p>
        </p:txBody>
      </p:sp>
    </p:spTree>
    <p:extLst>
      <p:ext uri="{BB962C8B-B14F-4D97-AF65-F5344CB8AC3E}">
        <p14:creationId xmlns:p14="http://schemas.microsoft.com/office/powerpoint/2010/main" val="198308927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Gradients and Color Stops</a:t>
            </a:r>
          </a:p>
        </p:txBody>
      </p:sp>
      <p:sp>
        <p:nvSpPr>
          <p:cNvPr id="3" name="Content Placeholder 2"/>
          <p:cNvSpPr>
            <a:spLocks noGrp="1"/>
          </p:cNvSpPr>
          <p:nvPr>
            <p:ph idx="1"/>
          </p:nvPr>
        </p:nvSpPr>
        <p:spPr>
          <a:xfrm>
            <a:off x="484909" y="1016290"/>
            <a:ext cx="8305800" cy="5079710"/>
          </a:xfrm>
        </p:spPr>
        <p:txBody>
          <a:bodyPr/>
          <a:lstStyle/>
          <a:p>
            <a:r>
              <a:rPr lang="en-US" sz="2800" dirty="0">
                <a:latin typeface="Courier New" panose="02070309020205020404" pitchFamily="49" charset="0"/>
                <a:cs typeface="Courier New" panose="02070309020205020404" pitchFamily="49" charset="0"/>
              </a:rPr>
              <a:t>linear-gradient(direction, color1, color2,…)</a:t>
            </a:r>
          </a:p>
          <a:p>
            <a:pPr lvl="1"/>
            <a:r>
              <a:rPr lang="en-US" sz="2400" dirty="0">
                <a:solidFill>
                  <a:schemeClr val="accent2"/>
                </a:solidFill>
                <a:latin typeface="Courier New" panose="02070309020205020404" pitchFamily="49" charset="0"/>
                <a:cs typeface="Courier New" panose="02070309020205020404" pitchFamily="49" charset="0"/>
              </a:rPr>
              <a:t>linear-gradient(to left, red, yellow, blue)</a:t>
            </a:r>
          </a:p>
          <a:p>
            <a:pPr lvl="1"/>
            <a:r>
              <a:rPr lang="en-US" sz="2400" dirty="0">
                <a:solidFill>
                  <a:schemeClr val="accent2"/>
                </a:solidFill>
                <a:latin typeface="Courier New" panose="02070309020205020404" pitchFamily="49" charset="0"/>
                <a:cs typeface="Courier New" panose="02070309020205020404" pitchFamily="49" charset="0"/>
              </a:rPr>
              <a:t>linear-gradient(to bottom right, red, yellow, blue)</a:t>
            </a:r>
          </a:p>
          <a:p>
            <a:pPr lvl="1"/>
            <a:r>
              <a:rPr lang="en-US" sz="2400" dirty="0">
                <a:solidFill>
                  <a:schemeClr val="accent2"/>
                </a:solidFill>
                <a:latin typeface="Courier New" panose="02070309020205020404" pitchFamily="49" charset="0"/>
                <a:cs typeface="Courier New" panose="02070309020205020404" pitchFamily="49" charset="0"/>
              </a:rPr>
              <a:t>linear-gradient(60deg, red, yellow, blue)</a:t>
            </a:r>
          </a:p>
          <a:p>
            <a:r>
              <a:rPr lang="en-US" sz="2800" dirty="0">
                <a:latin typeface="Courier New" panose="02070309020205020404" pitchFamily="49" charset="0"/>
                <a:cs typeface="Courier New" panose="02070309020205020404" pitchFamily="49" charset="0"/>
              </a:rPr>
              <a:t>linear-gradient(direction, color-stop1, color-stop2,…)</a:t>
            </a:r>
          </a:p>
          <a:p>
            <a:pPr lvl="1"/>
            <a:r>
              <a:rPr lang="en-US" sz="2400" dirty="0">
                <a:solidFill>
                  <a:schemeClr val="accent2"/>
                </a:solidFill>
                <a:latin typeface="Courier New" panose="02070309020205020404" pitchFamily="49" charset="0"/>
                <a:cs typeface="Courier New" panose="02070309020205020404" pitchFamily="49" charset="0"/>
              </a:rPr>
              <a:t>linear-gradient(red 25%, green 75%, blue 95%)</a:t>
            </a:r>
          </a:p>
          <a:p>
            <a:pPr lvl="1"/>
            <a:endParaRPr lang="en-US" sz="2400" dirty="0">
              <a:latin typeface="Courier New" panose="02070309020205020404" pitchFamily="49" charset="0"/>
              <a:cs typeface="Courier New" panose="02070309020205020404" pitchFamily="49" charset="0"/>
            </a:endParaRPr>
          </a:p>
          <a:p>
            <a:pPr marL="457200" lvl="1" indent="0">
              <a:buNone/>
            </a:pPr>
            <a:endParaRPr lang="en-US" sz="2400" dirty="0">
              <a:latin typeface="Courier New" panose="02070309020205020404" pitchFamily="49" charset="0"/>
              <a:cs typeface="Courier New" panose="02070309020205020404" pitchFamily="49" charset="0"/>
            </a:endParaRPr>
          </a:p>
          <a:p>
            <a:pPr lvl="1"/>
            <a:endParaRPr lang="en-US" sz="2400" dirty="0"/>
          </a:p>
          <a:p>
            <a:endParaRPr lang="en-US" sz="2800" dirty="0"/>
          </a:p>
          <a:p>
            <a:endParaRPr lang="en-US" sz="2600" dirty="0">
              <a:latin typeface="Courier New" panose="02070309020205020404" pitchFamily="49" charset="0"/>
              <a:cs typeface="Courier New" panose="02070309020205020404" pitchFamily="49" charset="0"/>
            </a:endParaRP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48</a:t>
            </a:fld>
            <a:endParaRPr lang="en-US"/>
          </a:p>
        </p:txBody>
      </p:sp>
    </p:spTree>
    <p:extLst>
      <p:ext uri="{BB962C8B-B14F-4D97-AF65-F5344CB8AC3E}">
        <p14:creationId xmlns:p14="http://schemas.microsoft.com/office/powerpoint/2010/main" val="10068828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Radial Gradient</a:t>
            </a:r>
          </a:p>
        </p:txBody>
      </p:sp>
      <p:sp>
        <p:nvSpPr>
          <p:cNvPr id="3" name="Content Placeholder 2"/>
          <p:cNvSpPr>
            <a:spLocks noGrp="1"/>
          </p:cNvSpPr>
          <p:nvPr>
            <p:ph idx="1"/>
          </p:nvPr>
        </p:nvSpPr>
        <p:spPr>
          <a:xfrm>
            <a:off x="457200" y="1033456"/>
            <a:ext cx="8305800" cy="5486400"/>
          </a:xfrm>
        </p:spPr>
        <p:txBody>
          <a:bodyPr/>
          <a:lstStyle/>
          <a:p>
            <a:endParaRPr lang="en-US" b="1" dirty="0"/>
          </a:p>
          <a:p>
            <a:r>
              <a:rPr lang="en-US" b="1" dirty="0"/>
              <a:t>Radial gradient:</a:t>
            </a:r>
          </a:p>
          <a:p>
            <a:pPr lvl="1"/>
            <a:r>
              <a:rPr lang="en-US" dirty="0"/>
              <a:t>It is a color gradient that starts from a central point</a:t>
            </a:r>
          </a:p>
          <a:p>
            <a:pPr lvl="1"/>
            <a:r>
              <a:rPr lang="en-US" dirty="0"/>
              <a:t>It proceeds outward in a series of concentric circles or ellipses</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49</a:t>
            </a:fld>
            <a:endParaRPr lang="en-US"/>
          </a:p>
        </p:txBody>
      </p:sp>
    </p:spTree>
    <p:extLst>
      <p:ext uri="{BB962C8B-B14F-4D97-AF65-F5344CB8AC3E}">
        <p14:creationId xmlns:p14="http://schemas.microsoft.com/office/powerpoint/2010/main" val="1305722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458200" cy="944563"/>
          </a:xfrm>
        </p:spPr>
        <p:txBody>
          <a:bodyPr/>
          <a:lstStyle/>
          <a:p>
            <a:r>
              <a:rPr lang="en-IN" dirty="0"/>
              <a:t>Creating Figure Boxes</a:t>
            </a:r>
          </a:p>
        </p:txBody>
      </p:sp>
      <p:sp>
        <p:nvSpPr>
          <p:cNvPr id="3" name="Content Placeholder 2"/>
          <p:cNvSpPr>
            <a:spLocks noGrp="1"/>
          </p:cNvSpPr>
          <p:nvPr>
            <p:ph idx="1"/>
          </p:nvPr>
        </p:nvSpPr>
        <p:spPr>
          <a:xfrm>
            <a:off x="457200" y="1112520"/>
            <a:ext cx="8458200" cy="5288280"/>
          </a:xfrm>
        </p:spPr>
        <p:txBody>
          <a:bodyPr/>
          <a:lstStyle/>
          <a:p>
            <a:pPr marL="360363" lvl="2" indent="-360363"/>
            <a:r>
              <a:rPr lang="en-US" sz="3200" dirty="0">
                <a:cs typeface="Times New Roman" panose="02020603050405020304" pitchFamily="18" charset="0"/>
              </a:rPr>
              <a:t>The general syntax to create a figure box is as follows:</a:t>
            </a:r>
          </a:p>
          <a:p>
            <a:pPr marL="0" lvl="2" indent="0">
              <a:buNone/>
            </a:pPr>
            <a:r>
              <a:rPr lang="en-US" sz="3200" dirty="0">
                <a:latin typeface="Courier New" panose="02070309020205020404" pitchFamily="49" charset="0"/>
                <a:cs typeface="Times New Roman" panose="02020603050405020304" pitchFamily="18" charset="0"/>
              </a:rPr>
              <a:t> 	</a:t>
            </a:r>
            <a:r>
              <a:rPr lang="en-IN" sz="2600" dirty="0">
                <a:latin typeface="Courier New" panose="02070309020205020404" pitchFamily="49" charset="0"/>
                <a:cs typeface="Courier New" panose="02070309020205020404" pitchFamily="49" charset="0"/>
              </a:rPr>
              <a:t>&lt;figure&gt;</a:t>
            </a:r>
          </a:p>
          <a:p>
            <a:pPr marL="914400" lvl="2" indent="0">
              <a:buNone/>
            </a:pPr>
            <a:r>
              <a:rPr lang="en-IN" sz="2600" i="1" dirty="0">
                <a:latin typeface="Courier New" panose="02070309020205020404" pitchFamily="49" charset="0"/>
                <a:cs typeface="Courier New" panose="02070309020205020404" pitchFamily="49" charset="0"/>
              </a:rPr>
              <a:t>	content</a:t>
            </a:r>
            <a:endParaRPr lang="en-IN" sz="2600" dirty="0">
              <a:latin typeface="Courier New" panose="02070309020205020404" pitchFamily="49" charset="0"/>
              <a:cs typeface="Courier New" panose="02070309020205020404" pitchFamily="49" charset="0"/>
            </a:endParaRPr>
          </a:p>
          <a:p>
            <a:pPr marL="914400" lvl="2" indent="0">
              <a:buNone/>
            </a:pPr>
            <a:r>
              <a:rPr lang="en-IN" sz="2600" dirty="0">
                <a:latin typeface="Courier New" panose="02070309020205020404" pitchFamily="49" charset="0"/>
                <a:cs typeface="Courier New" panose="02070309020205020404" pitchFamily="49" charset="0"/>
              </a:rPr>
              <a:t>&lt;</a:t>
            </a:r>
            <a:r>
              <a:rPr lang="en-IN" sz="2600" dirty="0" err="1">
                <a:latin typeface="Courier New" panose="02070309020205020404" pitchFamily="49" charset="0"/>
                <a:cs typeface="Courier New" panose="02070309020205020404" pitchFamily="49" charset="0"/>
              </a:rPr>
              <a:t>figcaption</a:t>
            </a:r>
            <a:r>
              <a:rPr lang="en-IN" sz="2600" dirty="0">
                <a:latin typeface="Courier New" panose="02070309020205020404" pitchFamily="49" charset="0"/>
                <a:cs typeface="Courier New" panose="02070309020205020404" pitchFamily="49" charset="0"/>
              </a:rPr>
              <a:t>&gt;</a:t>
            </a:r>
            <a:r>
              <a:rPr lang="en-IN" sz="2600" i="1" dirty="0">
                <a:latin typeface="Courier New" panose="02070309020205020404" pitchFamily="49" charset="0"/>
                <a:cs typeface="Courier New" panose="02070309020205020404" pitchFamily="49" charset="0"/>
              </a:rPr>
              <a:t>caption</a:t>
            </a:r>
            <a:r>
              <a:rPr lang="en-IN" sz="2600" dirty="0">
                <a:cs typeface="Courier New" panose="02070309020205020404" pitchFamily="49" charset="0"/>
              </a:rPr>
              <a:t> </a:t>
            </a:r>
            <a:r>
              <a:rPr lang="en-IN" sz="2600" i="1" dirty="0">
                <a:latin typeface="Courier New" panose="02070309020205020404" pitchFamily="49" charset="0"/>
                <a:cs typeface="Courier New" panose="02070309020205020404" pitchFamily="49" charset="0"/>
              </a:rPr>
              <a:t>text</a:t>
            </a:r>
            <a:r>
              <a:rPr lang="en-IN" sz="2600" dirty="0">
                <a:latin typeface="Courier New" panose="02070309020205020404" pitchFamily="49" charset="0"/>
                <a:cs typeface="Courier New" panose="02070309020205020404" pitchFamily="49" charset="0"/>
              </a:rPr>
              <a:t>&lt;/</a:t>
            </a:r>
            <a:r>
              <a:rPr lang="en-IN" sz="2600" dirty="0" err="1">
                <a:latin typeface="Courier New" panose="02070309020205020404" pitchFamily="49" charset="0"/>
                <a:cs typeface="Courier New" panose="02070309020205020404" pitchFamily="49" charset="0"/>
              </a:rPr>
              <a:t>figcaption</a:t>
            </a:r>
            <a:r>
              <a:rPr lang="en-IN" sz="2600" dirty="0">
                <a:latin typeface="Courier New" panose="02070309020205020404" pitchFamily="49" charset="0"/>
                <a:cs typeface="Courier New" panose="02070309020205020404" pitchFamily="49" charset="0"/>
              </a:rPr>
              <a:t>&gt;</a:t>
            </a:r>
          </a:p>
          <a:p>
            <a:pPr marL="914400" lvl="2" indent="0">
              <a:buNone/>
            </a:pPr>
            <a:r>
              <a:rPr lang="en-IN" sz="2600" dirty="0">
                <a:latin typeface="Courier New" panose="02070309020205020404" pitchFamily="49" charset="0"/>
                <a:cs typeface="Courier New" panose="02070309020205020404" pitchFamily="49" charset="0"/>
              </a:rPr>
              <a:t>&lt;/figure&gt;</a:t>
            </a:r>
          </a:p>
          <a:p>
            <a:pPr marL="817563" lvl="3" indent="-360363"/>
            <a:r>
              <a:rPr lang="en-IN" sz="2600" i="1" dirty="0">
                <a:latin typeface="Courier New" panose="02070309020205020404" pitchFamily="49" charset="0"/>
                <a:cs typeface="Courier New" panose="02070309020205020404" pitchFamily="49" charset="0"/>
              </a:rPr>
              <a:t>content</a:t>
            </a:r>
            <a:r>
              <a:rPr lang="en-IN" sz="3200" dirty="0">
                <a:cs typeface="Courier New" panose="02070309020205020404" pitchFamily="49" charset="0"/>
              </a:rPr>
              <a:t> </a:t>
            </a:r>
            <a:r>
              <a:rPr lang="en-IN" sz="2800" dirty="0">
                <a:cs typeface="Courier New" panose="02070309020205020404" pitchFamily="49" charset="0"/>
              </a:rPr>
              <a:t>is the content appearing in a figure box</a:t>
            </a:r>
          </a:p>
          <a:p>
            <a:pPr marL="817563" lvl="3" indent="-360363"/>
            <a:r>
              <a:rPr lang="en-IN" sz="2600" i="1" dirty="0">
                <a:latin typeface="Courier New" panose="02070309020205020404" pitchFamily="49" charset="0"/>
                <a:cs typeface="Courier New" panose="02070309020205020404" pitchFamily="49" charset="0"/>
              </a:rPr>
              <a:t>caption</a:t>
            </a:r>
            <a:r>
              <a:rPr lang="en-IN" sz="2600" dirty="0">
                <a:latin typeface="Courier New" panose="02070309020205020404" pitchFamily="49" charset="0"/>
                <a:cs typeface="Courier New" panose="02070309020205020404" pitchFamily="49" charset="0"/>
              </a:rPr>
              <a:t> </a:t>
            </a:r>
            <a:r>
              <a:rPr lang="en-IN" sz="2600" i="1" dirty="0">
                <a:latin typeface="Courier New" panose="02070309020205020404" pitchFamily="49" charset="0"/>
                <a:cs typeface="Courier New" panose="02070309020205020404" pitchFamily="49" charset="0"/>
              </a:rPr>
              <a:t>text</a:t>
            </a:r>
            <a:r>
              <a:rPr lang="en-IN" sz="3200" dirty="0">
                <a:cs typeface="Courier New" panose="02070309020205020404" pitchFamily="49" charset="0"/>
              </a:rPr>
              <a:t> </a:t>
            </a:r>
            <a:r>
              <a:rPr lang="en-IN" sz="2800" dirty="0">
                <a:cs typeface="Courier New" panose="02070309020205020404" pitchFamily="49" charset="0"/>
              </a:rPr>
              <a:t>is the description text that accompanies the figure</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a:t>
            </a:fld>
            <a:endParaRPr lang="en-US"/>
          </a:p>
        </p:txBody>
      </p:sp>
    </p:spTree>
    <p:extLst>
      <p:ext uri="{BB962C8B-B14F-4D97-AF65-F5344CB8AC3E}">
        <p14:creationId xmlns:p14="http://schemas.microsoft.com/office/powerpoint/2010/main" val="193291352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1"/>
            <a:ext cx="8077200" cy="762000"/>
          </a:xfrm>
        </p:spPr>
        <p:txBody>
          <a:bodyPr/>
          <a:lstStyle/>
          <a:p>
            <a:r>
              <a:rPr lang="en-US" dirty="0"/>
              <a:t>Creating a Radial Gradient</a:t>
            </a:r>
          </a:p>
        </p:txBody>
      </p:sp>
      <p:sp>
        <p:nvSpPr>
          <p:cNvPr id="3" name="Content Placeholder 2"/>
          <p:cNvSpPr>
            <a:spLocks noGrp="1"/>
          </p:cNvSpPr>
          <p:nvPr>
            <p:ph idx="1"/>
          </p:nvPr>
        </p:nvSpPr>
        <p:spPr/>
        <p:txBody>
          <a:bodyPr/>
          <a:lstStyle/>
          <a:p>
            <a:r>
              <a:rPr lang="en-US" dirty="0"/>
              <a:t>Radial gradients are created using the following </a:t>
            </a:r>
            <a:r>
              <a:rPr lang="en-US" sz="2600" dirty="0">
                <a:latin typeface="Courier New" panose="02070309020205020404" pitchFamily="49" charset="0"/>
                <a:cs typeface="Courier New" panose="02070309020205020404" pitchFamily="49" charset="0"/>
              </a:rPr>
              <a:t>radial-gradient</a:t>
            </a:r>
            <a:r>
              <a:rPr lang="en-US" dirty="0"/>
              <a:t> function:</a:t>
            </a:r>
          </a:p>
          <a:p>
            <a:pPr marL="457200" lvl="3" indent="0">
              <a:buNone/>
            </a:pPr>
            <a:r>
              <a:rPr lang="en-US" sz="2600" dirty="0">
                <a:latin typeface="Courier New" panose="02070309020205020404" pitchFamily="49" charset="0"/>
                <a:cs typeface="Courier New" panose="02070309020205020404" pitchFamily="49" charset="0"/>
              </a:rPr>
              <a:t>radial-gradient</a:t>
            </a:r>
            <a:r>
              <a:rPr lang="en-US" sz="2600" i="1" dirty="0">
                <a:latin typeface="Courier New" panose="02070309020205020404" pitchFamily="49" charset="0"/>
                <a:cs typeface="Courier New" panose="02070309020205020404" pitchFamily="49" charset="0"/>
              </a:rPr>
              <a:t>(shape size </a:t>
            </a:r>
            <a:r>
              <a:rPr lang="en-US" sz="2600" dirty="0">
                <a:latin typeface="Courier New" panose="02070309020205020404" pitchFamily="49" charset="0"/>
                <a:cs typeface="Courier New" panose="02070309020205020404" pitchFamily="49" charset="0"/>
              </a:rPr>
              <a:t>at </a:t>
            </a:r>
            <a:r>
              <a:rPr lang="en-US" sz="2600" i="1" dirty="0">
                <a:latin typeface="Courier New" panose="02070309020205020404" pitchFamily="49" charset="0"/>
                <a:cs typeface="Courier New" panose="02070309020205020404" pitchFamily="49" charset="0"/>
              </a:rPr>
              <a:t>position, color-stop1, color-stop2</a:t>
            </a:r>
            <a:r>
              <a:rPr lang="en-US" sz="2600" dirty="0">
                <a:latin typeface="Courier New" panose="02070309020205020404" pitchFamily="49" charset="0"/>
                <a:cs typeface="Courier New" panose="02070309020205020404" pitchFamily="49" charset="0"/>
              </a:rPr>
              <a:t>, …)</a:t>
            </a:r>
          </a:p>
          <a:p>
            <a:pPr lvl="1"/>
            <a:r>
              <a:rPr lang="en-US" i="1" dirty="0">
                <a:latin typeface="Courier New" panose="02070309020205020404" pitchFamily="49" charset="0"/>
                <a:cs typeface="Courier New" panose="02070309020205020404" pitchFamily="49" charset="0"/>
              </a:rPr>
              <a:t>shape</a:t>
            </a:r>
            <a:r>
              <a:rPr lang="en-US" i="1" dirty="0">
                <a:cs typeface="Courier New" panose="02070309020205020404" pitchFamily="49" charset="0"/>
              </a:rPr>
              <a:t> </a:t>
            </a:r>
            <a:r>
              <a:rPr lang="en-US" dirty="0">
                <a:cs typeface="Courier New" panose="02070309020205020404" pitchFamily="49" charset="0"/>
              </a:rPr>
              <a:t>defines the shape of the gradient either </a:t>
            </a:r>
            <a:r>
              <a:rPr lang="en-US" sz="2600" dirty="0">
                <a:latin typeface="Courier New" panose="02070309020205020404" pitchFamily="49" charset="0"/>
                <a:ea typeface="+mn-ea"/>
                <a:cs typeface="Courier New" panose="02070309020205020404" pitchFamily="49" charset="0"/>
              </a:rPr>
              <a:t>ellipse</a:t>
            </a:r>
            <a:r>
              <a:rPr lang="en-US" dirty="0">
                <a:cs typeface="Courier New" panose="02070309020205020404" pitchFamily="49" charset="0"/>
              </a:rPr>
              <a:t> (the default) or </a:t>
            </a:r>
            <a:r>
              <a:rPr lang="en-US" sz="2600" dirty="0">
                <a:latin typeface="Courier New" panose="02070309020205020404" pitchFamily="49" charset="0"/>
                <a:ea typeface="+mn-ea"/>
                <a:cs typeface="Courier New" panose="02070309020205020404" pitchFamily="49" charset="0"/>
              </a:rPr>
              <a:t>circle</a:t>
            </a:r>
          </a:p>
          <a:p>
            <a:pPr lvl="1"/>
            <a:r>
              <a:rPr lang="en-US" i="1" dirty="0">
                <a:latin typeface="Courier New" panose="02070309020205020404" pitchFamily="49" charset="0"/>
                <a:cs typeface="Courier New" panose="02070309020205020404" pitchFamily="49" charset="0"/>
              </a:rPr>
              <a:t>position</a:t>
            </a:r>
            <a:r>
              <a:rPr lang="en-US" i="1" dirty="0">
                <a:cs typeface="Courier New" panose="02070309020205020404" pitchFamily="49" charset="0"/>
              </a:rPr>
              <a:t> </a:t>
            </a:r>
            <a:r>
              <a:rPr lang="en-US" dirty="0">
                <a:cs typeface="Courier New" panose="02070309020205020404" pitchFamily="49" charset="0"/>
              </a:rPr>
              <a:t>defines where the gradients radiate from using pixels, percentage or keywords: </a:t>
            </a:r>
            <a:r>
              <a:rPr lang="en-US" sz="2600" dirty="0">
                <a:latin typeface="Courier New" panose="02070309020205020404" pitchFamily="49" charset="0"/>
                <a:ea typeface="+mn-ea"/>
                <a:cs typeface="Courier New" panose="02070309020205020404" pitchFamily="49" charset="0"/>
              </a:rPr>
              <a:t>left, center, right, top and bottom</a:t>
            </a:r>
          </a:p>
          <a:p>
            <a:pPr lvl="1"/>
            <a:r>
              <a:rPr lang="en-US" i="1" dirty="0">
                <a:latin typeface="Courier New" panose="02070309020205020404" pitchFamily="49" charset="0"/>
                <a:cs typeface="Courier New" panose="02070309020205020404" pitchFamily="49" charset="0"/>
              </a:rPr>
              <a:t>color-stop1, color-stop2</a:t>
            </a:r>
            <a:r>
              <a:rPr lang="en-US" dirty="0">
                <a:latin typeface="Courier New" panose="02070309020205020404" pitchFamily="49" charset="0"/>
                <a:cs typeface="Courier New" panose="02070309020205020404" pitchFamily="49" charset="0"/>
              </a:rPr>
              <a:t>, …</a:t>
            </a:r>
            <a:r>
              <a:rPr lang="en-US" i="1" dirty="0">
                <a:cs typeface="Courier New" panose="02070309020205020404" pitchFamily="49" charset="0"/>
              </a:rPr>
              <a:t> </a:t>
            </a:r>
            <a:r>
              <a:rPr lang="en-US" dirty="0">
                <a:cs typeface="Courier New" panose="02070309020205020404" pitchFamily="49" charset="0"/>
              </a:rPr>
              <a:t>specify the colors and their stopping positions</a:t>
            </a:r>
          </a:p>
          <a:p>
            <a:pPr lvl="1"/>
            <a:endParaRPr lang="en-US" dirty="0">
              <a:cs typeface="Courier New" panose="02070309020205020404" pitchFamily="49" charset="0"/>
            </a:endParaRPr>
          </a:p>
          <a:p>
            <a:pPr lvl="1"/>
            <a:endParaRPr lang="en-US" dirty="0">
              <a:cs typeface="Courier New" panose="02070309020205020404" pitchFamily="49" charset="0"/>
            </a:endParaRPr>
          </a:p>
          <a:p>
            <a:pPr lvl="1"/>
            <a:endParaRPr lang="en-US" dirty="0">
              <a:cs typeface="Courier New" panose="02070309020205020404" pitchFamily="49" charset="0"/>
            </a:endParaRPr>
          </a:p>
          <a:p>
            <a:pPr lvl="1"/>
            <a:endParaRPr lang="en-US" dirty="0"/>
          </a:p>
          <a:p>
            <a:pPr marL="914400" lvl="2" indent="0">
              <a:buNone/>
            </a:pPr>
            <a:endParaRPr lang="en-US" sz="2600" dirty="0">
              <a:cs typeface="Courier New" panose="02070309020205020404" pitchFamily="49" charset="0"/>
            </a:endParaRP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50</a:t>
            </a:fld>
            <a:endParaRPr lang="en-US"/>
          </a:p>
        </p:txBody>
      </p:sp>
    </p:spTree>
    <p:extLst>
      <p:ext uri="{BB962C8B-B14F-4D97-AF65-F5344CB8AC3E}">
        <p14:creationId xmlns:p14="http://schemas.microsoft.com/office/powerpoint/2010/main" val="75794696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457200" y="152401"/>
            <a:ext cx="8077200" cy="762000"/>
          </a:xfrm>
        </p:spPr>
        <p:txBody>
          <a:bodyPr/>
          <a:lstStyle/>
          <a:p>
            <a:r>
              <a:rPr lang="en-US" dirty="0"/>
              <a:t>Creating a Radial Gradient</a:t>
            </a:r>
          </a:p>
        </p:txBody>
      </p:sp>
      <p:sp>
        <p:nvSpPr>
          <p:cNvPr id="3" name="Content Placeholder 2"/>
          <p:cNvSpPr>
            <a:spLocks noGrp="1"/>
          </p:cNvSpPr>
          <p:nvPr>
            <p:ph idx="1"/>
          </p:nvPr>
        </p:nvSpPr>
        <p:spPr/>
        <p:txBody>
          <a:bodyPr/>
          <a:lstStyle/>
          <a:p>
            <a:r>
              <a:rPr lang="en-US" dirty="0"/>
              <a:t>The </a:t>
            </a:r>
            <a:r>
              <a:rPr lang="en-US" sz="2600" i="1" dirty="0">
                <a:latin typeface="Courier New" panose="02070309020205020404" pitchFamily="49" charset="0"/>
                <a:cs typeface="Courier New" panose="02070309020205020404" pitchFamily="49" charset="0"/>
              </a:rPr>
              <a:t>size</a:t>
            </a:r>
            <a:r>
              <a:rPr lang="en-US" dirty="0"/>
              <a:t> value in the </a:t>
            </a:r>
            <a:r>
              <a:rPr lang="en-US" dirty="0">
                <a:latin typeface="Courier New" panose="02070309020205020404" pitchFamily="49" charset="0"/>
                <a:cs typeface="Courier New" panose="02070309020205020404" pitchFamily="49" charset="0"/>
              </a:rPr>
              <a:t>radial-gradient</a:t>
            </a:r>
            <a:r>
              <a:rPr lang="en-US" dirty="0"/>
              <a:t> function:</a:t>
            </a:r>
          </a:p>
          <a:p>
            <a:pPr lvl="1"/>
            <a:r>
              <a:rPr lang="en-US" dirty="0"/>
              <a:t>defines the extent of the gradient as it radiates outward</a:t>
            </a:r>
          </a:p>
          <a:p>
            <a:pPr lvl="1"/>
            <a:r>
              <a:rPr lang="en-US" dirty="0"/>
              <a:t>can be expressed with a CSS unit of measure</a:t>
            </a:r>
          </a:p>
          <a:p>
            <a:pPr lvl="1"/>
            <a:r>
              <a:rPr lang="en-US" dirty="0"/>
              <a:t>can be expressed as a percentage of the background’s width and height</a:t>
            </a:r>
          </a:p>
          <a:p>
            <a:pPr lvl="1"/>
            <a:r>
              <a:rPr lang="en-US" dirty="0"/>
              <a:t>can also be expressed with one of the following keywords: </a:t>
            </a:r>
            <a:r>
              <a:rPr lang="en-US" sz="2600" dirty="0">
                <a:latin typeface="Courier New" panose="02070309020205020404" pitchFamily="49" charset="0"/>
                <a:cs typeface="Courier New" panose="02070309020205020404" pitchFamily="49" charset="0"/>
              </a:rPr>
              <a:t>farthest-corner</a:t>
            </a:r>
            <a:r>
              <a:rPr lang="en-US" sz="2600" dirty="0">
                <a:cs typeface="Courier New" panose="02070309020205020404" pitchFamily="49" charset="0"/>
              </a:rPr>
              <a:t> </a:t>
            </a:r>
            <a:r>
              <a:rPr lang="en-US" dirty="0">
                <a:cs typeface="Courier New" panose="02070309020205020404" pitchFamily="49" charset="0"/>
              </a:rPr>
              <a:t>(the default)</a:t>
            </a:r>
            <a:r>
              <a:rPr lang="en-US" sz="2600" dirty="0">
                <a:latin typeface="Courier New" panose="02070309020205020404" pitchFamily="49" charset="0"/>
                <a:cs typeface="Courier New" panose="02070309020205020404" pitchFamily="49" charset="0"/>
              </a:rPr>
              <a:t>, farthest-side, closest-corner, </a:t>
            </a:r>
            <a:r>
              <a:rPr lang="en-US" sz="2600" dirty="0">
                <a:cs typeface="Courier New" panose="02070309020205020404" pitchFamily="49" charset="0"/>
              </a:rPr>
              <a:t>and</a:t>
            </a:r>
            <a:r>
              <a:rPr lang="en-US" sz="2600" dirty="0">
                <a:latin typeface="Courier New" panose="02070309020205020404" pitchFamily="49" charset="0"/>
                <a:cs typeface="Courier New" panose="02070309020205020404" pitchFamily="49" charset="0"/>
              </a:rPr>
              <a:t> closest-side</a:t>
            </a:r>
            <a:endParaRPr lang="en-US" sz="2600" dirty="0"/>
          </a:p>
          <a:p>
            <a:pPr lvl="1"/>
            <a:endParaRPr lang="en-US" dirty="0"/>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51</a:t>
            </a:fld>
            <a:endParaRPr lang="en-US"/>
          </a:p>
        </p:txBody>
      </p:sp>
    </p:spTree>
    <p:extLst>
      <p:ext uri="{BB962C8B-B14F-4D97-AF65-F5344CB8AC3E}">
        <p14:creationId xmlns:p14="http://schemas.microsoft.com/office/powerpoint/2010/main" val="34264380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457200" y="152401"/>
            <a:ext cx="8077200" cy="762000"/>
          </a:xfrm>
        </p:spPr>
        <p:txBody>
          <a:bodyPr/>
          <a:lstStyle/>
          <a:p>
            <a:r>
              <a:rPr lang="en-US" dirty="0"/>
              <a:t>Creating a Radial Gradient</a:t>
            </a:r>
          </a:p>
        </p:txBody>
      </p:sp>
      <p:pic>
        <p:nvPicPr>
          <p:cNvPr id="7" name="Content Placeholder 6" descr="This figure explains how to apply a radial gradient.&#10;The first line of the code reads “aside {”. The second line reads “background: radial-gradient(white, rgb(151, 222, 151), rgb(81, 125, 81));”. There are three rectangular boxes in this figure. The first rectangular box labeled “color at the center” is positioned at the top of the figure. An arrow originating from the first rectangular box points to “white” in the second line of the code. The second rectangular box labeled “color in the middle” is positioned to the right of the figure. An arrow originating from the second rectangular box points to “rgb(151, 222, 151)” in the second line of the code. The third rectangular box labeled “outside color” is positioned to the right of the first rectangular box. An arrow originating from the third rectangular box points to “rgb(81, 125, 81)” in the second line of the code.&#10;The third line reads “border: 4px double rgb(45, 93, 62);”. The fourth line reads “border-radius: 30px;”. The fifth line reads “box-shadow: rgba(51, 91, 51, 0.4) 0px 0px 20px 10px;” and the sixth line reads “}”.&#10;" title="Figure 4-40 Applying a radial gradient"/>
          <p:cNvPicPr>
            <a:picLocks noGrp="1" noChangeAspect="1"/>
          </p:cNvPicPr>
          <p:nvPr>
            <p:ph idx="1"/>
          </p:nvPr>
        </p:nvPicPr>
        <p:blipFill>
          <a:blip r:embed="rId3"/>
          <a:stretch>
            <a:fillRect/>
          </a:stretch>
        </p:blipFill>
        <p:spPr>
          <a:xfrm>
            <a:off x="457200" y="2589490"/>
            <a:ext cx="8305800" cy="2166382"/>
          </a:xfrm>
          <a:prstGeom prst="rect">
            <a:avLst/>
          </a:prstGeom>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52</a:t>
            </a:fld>
            <a:endParaRPr lang="en-US"/>
          </a:p>
        </p:txBody>
      </p:sp>
    </p:spTree>
    <p:extLst>
      <p:ext uri="{BB962C8B-B14F-4D97-AF65-F5344CB8AC3E}">
        <p14:creationId xmlns:p14="http://schemas.microsoft.com/office/powerpoint/2010/main" val="17054366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Creating Semi-Transparent Objects</a:t>
            </a:r>
          </a:p>
        </p:txBody>
      </p:sp>
      <p:pic>
        <p:nvPicPr>
          <p:cNvPr id="6" name="Content Placeholder 5" descr="This slide consists of two figures.&#10;Figure 4-43 explains how to create a semi-transparent object in a web page. The first line of the code reads “figure {”. The second line reads “border-style: solid;”. The third line reads “border-width: 25px;”. The fourth line reads “border-image: url(tb_border.png) 50 repeat;”. The fifth line reads “margin: 20px auto 0px;”. The sixth line reads “opacity: 0.55;”. A rectangular box labeled “sets the opacity of the figure box to 55%” is positioned to the left of the figure. An arrow originating from the rectangular box points to the sixth line of the code. The seventh line reads “width: 80%” and the eighth line reads “}”.&#10;&#10;Figure 4-44 explains the opacity of a figure box. The figure shows a rectangular box labeled “The Komatsu family”. A rectangular semi-transparent figure box of a family is positioned below the label within the first rectangular box. A part of the background paper texture is shown through the semi-transparent figure box. A rectangular box labeled “part of the background page texture shows through in the figure box” is positioned to the left of the figure. An arrow originating from this rectangular box points at the bottom of the rectangular image of the family mentioned earlier. A text that reads “Genta Komatsu was born in Hadano, Japan in” is positioned at the bottom of the rectangular image.&#10;" title="Figure 4-43 Creating a semi-transparent object, Figure 4-44 Changing the opacity of the figure box"/>
          <p:cNvPicPr>
            <a:picLocks noGrp="1" noChangeAspect="1"/>
          </p:cNvPicPr>
          <p:nvPr>
            <p:ph idx="1"/>
          </p:nvPr>
        </p:nvPicPr>
        <p:blipFill>
          <a:blip r:embed="rId3"/>
          <a:stretch>
            <a:fillRect/>
          </a:stretch>
        </p:blipFill>
        <p:spPr>
          <a:xfrm>
            <a:off x="1905000" y="2263705"/>
            <a:ext cx="4574862" cy="4060895"/>
          </a:xfrm>
          <a:prstGeom prst="rect">
            <a:avLst/>
          </a:prstGeom>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53</a:t>
            </a:fld>
            <a:endParaRPr lang="en-US"/>
          </a:p>
        </p:txBody>
      </p:sp>
      <p:sp>
        <p:nvSpPr>
          <p:cNvPr id="8" name="Content Placeholder 2"/>
          <p:cNvSpPr txBox="1">
            <a:spLocks/>
          </p:cNvSpPr>
          <p:nvPr/>
        </p:nvSpPr>
        <p:spPr bwMode="auto">
          <a:xfrm>
            <a:off x="304800" y="1066800"/>
            <a:ext cx="8458200" cy="53038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20409A"/>
              </a:buClr>
              <a:buFont typeface="Arial"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20409A"/>
              </a:buClr>
              <a:buFont typeface="Arial" charset="0"/>
              <a:buChar char="–"/>
              <a:defRPr sz="2800">
                <a:solidFill>
                  <a:schemeClr val="tx1"/>
                </a:solidFill>
                <a:latin typeface="+mn-lt"/>
              </a:defRPr>
            </a:lvl2pPr>
            <a:lvl3pPr marL="1143000" indent="-228600" algn="l" rtl="0" eaLnBrk="1" fontAlgn="base" hangingPunct="1">
              <a:spcBef>
                <a:spcPct val="20000"/>
              </a:spcBef>
              <a:spcAft>
                <a:spcPct val="0"/>
              </a:spcAft>
              <a:buClr>
                <a:srgbClr val="20409A"/>
              </a:buClr>
              <a:buFont typeface="Arial" charset="0"/>
              <a:buChar char="•"/>
              <a:defRPr sz="2400">
                <a:solidFill>
                  <a:schemeClr val="tx1"/>
                </a:solidFill>
                <a:latin typeface="+mn-lt"/>
              </a:defRPr>
            </a:lvl3pPr>
            <a:lvl4pPr marL="1600200" indent="-228600" algn="l" rtl="0" eaLnBrk="1" fontAlgn="base" hangingPunct="1">
              <a:spcBef>
                <a:spcPct val="20000"/>
              </a:spcBef>
              <a:spcAft>
                <a:spcPct val="0"/>
              </a:spcAft>
              <a:buClr>
                <a:srgbClr val="20409A"/>
              </a:buClr>
              <a:buFont typeface="Arial" charset="0"/>
              <a:buChar char="–"/>
              <a:defRPr sz="2000">
                <a:solidFill>
                  <a:schemeClr val="tx1"/>
                </a:solidFill>
                <a:latin typeface="+mn-lt"/>
              </a:defRPr>
            </a:lvl4pPr>
            <a:lvl5pPr marL="2057400" indent="-228600" algn="l" rtl="0" eaLnBrk="1" fontAlgn="base" hangingPunct="1">
              <a:spcBef>
                <a:spcPct val="20000"/>
              </a:spcBef>
              <a:spcAft>
                <a:spcPct val="0"/>
              </a:spcAft>
              <a:buClr>
                <a:srgbClr val="20409A"/>
              </a:buClr>
              <a:buFont typeface="Arial" charset="0"/>
              <a:buChar char="»"/>
              <a:defRPr sz="2000">
                <a:solidFill>
                  <a:schemeClr val="tx1"/>
                </a:solidFill>
                <a:latin typeface="+mn-lt"/>
              </a:defRPr>
            </a:lvl5pPr>
            <a:lvl6pPr marL="2514600" indent="-228600" algn="l" rtl="0" eaLnBrk="1" fontAlgn="base" hangingPunct="1">
              <a:spcBef>
                <a:spcPct val="20000"/>
              </a:spcBef>
              <a:spcAft>
                <a:spcPct val="0"/>
              </a:spcAft>
              <a:buFont typeface="Arial" charset="0"/>
              <a:buChar char="»"/>
              <a:defRPr sz="2000">
                <a:solidFill>
                  <a:schemeClr val="tx1"/>
                </a:solidFill>
                <a:latin typeface="+mn-lt"/>
              </a:defRPr>
            </a:lvl6pPr>
            <a:lvl7pPr marL="2971800" indent="-228600" algn="l" rtl="0" eaLnBrk="1" fontAlgn="base" hangingPunct="1">
              <a:spcBef>
                <a:spcPct val="20000"/>
              </a:spcBef>
              <a:spcAft>
                <a:spcPct val="0"/>
              </a:spcAft>
              <a:buFont typeface="Arial" charset="0"/>
              <a:buChar char="»"/>
              <a:defRPr sz="2000">
                <a:solidFill>
                  <a:schemeClr val="tx1"/>
                </a:solidFill>
                <a:latin typeface="+mn-lt"/>
              </a:defRPr>
            </a:lvl7pPr>
            <a:lvl8pPr marL="3429000" indent="-228600" algn="l" rtl="0" eaLnBrk="1" fontAlgn="base" hangingPunct="1">
              <a:spcBef>
                <a:spcPct val="20000"/>
              </a:spcBef>
              <a:spcAft>
                <a:spcPct val="0"/>
              </a:spcAft>
              <a:buFont typeface="Arial" charset="0"/>
              <a:buChar char="»"/>
              <a:defRPr sz="2000">
                <a:solidFill>
                  <a:schemeClr val="tx1"/>
                </a:solidFill>
                <a:latin typeface="+mn-lt"/>
              </a:defRPr>
            </a:lvl8pPr>
            <a:lvl9pPr marL="3886200" indent="-228600" algn="l" rtl="0" eaLnBrk="1" fontAlgn="base" hangingPunct="1">
              <a:spcBef>
                <a:spcPct val="20000"/>
              </a:spcBef>
              <a:spcAft>
                <a:spcPct val="0"/>
              </a:spcAft>
              <a:buFont typeface="Arial" charset="0"/>
              <a:buChar char="»"/>
              <a:defRPr sz="2000">
                <a:solidFill>
                  <a:schemeClr val="tx1"/>
                </a:solidFill>
                <a:latin typeface="+mn-lt"/>
              </a:defRPr>
            </a:lvl9pPr>
          </a:lstStyle>
          <a:p>
            <a:pPr marL="457200" lvl="2" indent="-457200"/>
            <a:r>
              <a:rPr lang="en-US" sz="3200" kern="0" dirty="0"/>
              <a:t>Semi-Transparent colors can be created using the </a:t>
            </a:r>
            <a:r>
              <a:rPr lang="en-US" sz="2600" kern="0" dirty="0">
                <a:latin typeface="Courier New" panose="02070309020205020404" pitchFamily="49" charset="0"/>
                <a:cs typeface="Courier New" panose="02070309020205020404" pitchFamily="49" charset="0"/>
              </a:rPr>
              <a:t>opacity</a:t>
            </a:r>
            <a:r>
              <a:rPr lang="en-US" sz="3200" kern="0" dirty="0"/>
              <a:t> property</a:t>
            </a:r>
          </a:p>
        </p:txBody>
      </p:sp>
    </p:spTree>
    <p:extLst>
      <p:ext uri="{BB962C8B-B14F-4D97-AF65-F5344CB8AC3E}">
        <p14:creationId xmlns:p14="http://schemas.microsoft.com/office/powerpoint/2010/main" val="189180247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Exploring CSS filters</a:t>
            </a:r>
          </a:p>
        </p:txBody>
      </p:sp>
      <p:sp>
        <p:nvSpPr>
          <p:cNvPr id="3" name="Content Placeholder 2"/>
          <p:cNvSpPr>
            <a:spLocks noGrp="1"/>
          </p:cNvSpPr>
          <p:nvPr>
            <p:ph idx="1"/>
          </p:nvPr>
        </p:nvSpPr>
        <p:spPr/>
        <p:txBody>
          <a:bodyPr/>
          <a:lstStyle/>
          <a:p>
            <a:r>
              <a:rPr lang="en-US" dirty="0"/>
              <a:t>Filters adjust how a browser renders an image, a background, or a border</a:t>
            </a:r>
          </a:p>
          <a:p>
            <a:r>
              <a:rPr lang="en-US" dirty="0"/>
              <a:t>Filters modify an object’s color, brightness, contrast, or general appearance</a:t>
            </a:r>
          </a:p>
          <a:p>
            <a:pPr marL="342900" lvl="2" indent="-342900"/>
            <a:r>
              <a:rPr lang="en-IN" sz="3200" dirty="0"/>
              <a:t>Filters can be applied using the following property:</a:t>
            </a:r>
          </a:p>
          <a:p>
            <a:pPr marL="457200" lvl="3" indent="0">
              <a:buNone/>
            </a:pPr>
            <a:r>
              <a:rPr lang="en-IN" sz="2800" dirty="0"/>
              <a:t>	</a:t>
            </a:r>
            <a:r>
              <a:rPr lang="en-IN" sz="2800" dirty="0">
                <a:latin typeface="Courier New" panose="02070309020205020404" pitchFamily="49" charset="0"/>
                <a:cs typeface="Courier New" panose="02070309020205020404" pitchFamily="49" charset="0"/>
              </a:rPr>
              <a:t>filter: </a:t>
            </a:r>
            <a:r>
              <a:rPr lang="en-IN" sz="2800" i="1" dirty="0">
                <a:latin typeface="Courier New" panose="02070309020205020404" pitchFamily="49" charset="0"/>
                <a:cs typeface="Courier New" panose="02070309020205020404" pitchFamily="49" charset="0"/>
              </a:rPr>
              <a:t>effect</a:t>
            </a:r>
            <a:r>
              <a:rPr lang="en-IN" sz="2800" dirty="0">
                <a:latin typeface="Courier New" panose="02070309020205020404" pitchFamily="49" charset="0"/>
                <a:cs typeface="Courier New" panose="02070309020205020404" pitchFamily="49" charset="0"/>
              </a:rPr>
              <a:t>(</a:t>
            </a:r>
            <a:r>
              <a:rPr lang="en-IN" sz="2800" i="1" dirty="0" err="1">
                <a:latin typeface="Courier New" panose="02070309020205020404" pitchFamily="49" charset="0"/>
                <a:cs typeface="Courier New" panose="02070309020205020404" pitchFamily="49" charset="0"/>
              </a:rPr>
              <a:t>params</a:t>
            </a:r>
            <a:r>
              <a:rPr lang="en-IN" sz="2800" dirty="0">
                <a:latin typeface="Courier New" panose="02070309020205020404" pitchFamily="49" charset="0"/>
                <a:cs typeface="Courier New" panose="02070309020205020404" pitchFamily="49" charset="0"/>
              </a:rPr>
              <a:t>);</a:t>
            </a:r>
          </a:p>
          <a:p>
            <a:pPr marL="800100" lvl="3" indent="-342900"/>
            <a:r>
              <a:rPr lang="en-IN" sz="2200" i="1" dirty="0">
                <a:latin typeface="Courier New" panose="02070309020205020404" pitchFamily="49" charset="0"/>
                <a:cs typeface="Courier New" panose="02070309020205020404" pitchFamily="49" charset="0"/>
              </a:rPr>
              <a:t>effect</a:t>
            </a:r>
            <a:r>
              <a:rPr lang="en-IN" sz="2800" dirty="0"/>
              <a:t> is a filter function</a:t>
            </a:r>
          </a:p>
          <a:p>
            <a:pPr marL="800100" lvl="3" indent="-342900"/>
            <a:r>
              <a:rPr lang="en-IN" sz="2200" i="1" dirty="0" err="1">
                <a:latin typeface="Courier New" panose="02070309020205020404" pitchFamily="49" charset="0"/>
                <a:cs typeface="Courier New" panose="02070309020205020404" pitchFamily="49" charset="0"/>
              </a:rPr>
              <a:t>params</a:t>
            </a:r>
            <a:r>
              <a:rPr lang="en-IN" sz="2800" dirty="0"/>
              <a:t> specify the parameters of filter function</a:t>
            </a:r>
          </a:p>
          <a:p>
            <a:endParaRPr lang="en-US" dirty="0"/>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54</a:t>
            </a:fld>
            <a:endParaRPr lang="en-US"/>
          </a:p>
        </p:txBody>
      </p:sp>
    </p:spTree>
    <p:extLst>
      <p:ext uri="{BB962C8B-B14F-4D97-AF65-F5344CB8AC3E}">
        <p14:creationId xmlns:p14="http://schemas.microsoft.com/office/powerpoint/2010/main" val="331446354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Exploring CSS filters</a:t>
            </a:r>
          </a:p>
        </p:txBody>
      </p:sp>
      <p:pic>
        <p:nvPicPr>
          <p:cNvPr id="6" name="Content Placeholder 5" descr="This figure consists of a table that provides data about the CSS3 filter functions. It has two columns and twelve rows. The header of column 1 reads “Function” and the header of column 2 reads “Description”.&#10;In row 2, column 1 reads “blur(length)” and column 2 reads “Applies a blur to the image where length defines the size of blur in pixels”.&#10;In row 3, column 1 reads “brightness(value)” and column 2 reads “Adjusts the brightness where values from 0 to 1 decrease the brightness and values greater than 1 increase the brightness”.&#10;In row 4, column 1 reads “contrast(value)” and column 2 reads “Adjusts the contrast where values from 0 to 1 decrease the contrast and values greater than 1 increase the contrast”.&#10;In row 5, column 1 reads “drop-shadow(offsetX offsetY blue color)” and column 2 reads “Adds a drop shadow to the image where offsetX and offsetY are horizontal and vertical distances of the shadow, blur is the shadow blurring, and color is the shadow color”.&#10;In row 6, column 1 reads “grayscale(value)” and column 2 reads “Displays the image in grayscale from 0, leaving the image unchanged, up to 1, displaying the image in complete grayscale”.&#10;In row 7, column 1 reads “hue-rotate(angle)” and column 2 reads “Adjusts the hue by angle in the color wheel where 0deg leaves the hue unchanged, 180deg displays the complimentary colors and 360deg again leaves the hue unchanged”.&#10;In row 8, column 1 reads “invert(value)” and column 2 reads “Inverts the color from 0 (leaving the image unchanged), up to 1 (completely inverting the colors)”.&#10;In row 9, column 1 reads “opacity(value)” and column 2 reads “Applies transparency to the image from 0 (making the image transparent), up to 1 (leaving the image opaque)”.&#10;In row 10, column 1 reads “saturate(value)” and column 2 reads ”Adjusts the color saturation where values from 0 to 1 decrease the saturation and values greater than 1 increase the saturation”.&#10;In row 11, column 1 reads “sepia(value)” and column 2 reads “Displays the color in a sepia tone from 0 (leaving the image unchanged), up to 1 (image completely in sepia)”.&#10;In row 12, column 1 reads “url(url)” and column 2 reads “Loads an SVG filter file from url”.&#10;" title="Figure 4-55 CSS3 filter functions"/>
          <p:cNvPicPr>
            <a:picLocks noGrp="1" noChangeAspect="1"/>
          </p:cNvPicPr>
          <p:nvPr>
            <p:ph idx="1"/>
          </p:nvPr>
        </p:nvPicPr>
        <p:blipFill>
          <a:blip r:embed="rId3"/>
          <a:stretch>
            <a:fillRect/>
          </a:stretch>
        </p:blipFill>
        <p:spPr>
          <a:xfrm>
            <a:off x="1118607" y="1219200"/>
            <a:ext cx="6982985" cy="4906963"/>
          </a:xfrm>
          <a:prstGeom prst="rect">
            <a:avLst/>
          </a:prstGeom>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55</a:t>
            </a:fld>
            <a:endParaRPr lang="en-US"/>
          </a:p>
        </p:txBody>
      </p:sp>
    </p:spTree>
    <p:extLst>
      <p:ext uri="{BB962C8B-B14F-4D97-AF65-F5344CB8AC3E}">
        <p14:creationId xmlns:p14="http://schemas.microsoft.com/office/powerpoint/2010/main" val="34477287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Exploring CSS filters</a:t>
            </a:r>
          </a:p>
        </p:txBody>
      </p:sp>
      <p:pic>
        <p:nvPicPr>
          <p:cNvPr id="6" name="Content Placeholder 5" descr="This figure explains how to apply the filter property.&#10;The first line of the code reads “/* Filter Styles */”. The second line reads “figure#figure1 {”. The third line reads “-webkit-filter: sepia(0.8);” and the fourth line reads “filter: sepia(0.8)”. There are four rectangular boxes in this figure. The first rectangular box labeled “provides more cross-browser support by adding the WebKit browser extension” is positioned to the left of the figure. An arrow originating from the first rectangular box points to the third and fourth lines of the code. The second rectangular box labeled “displays the figure1 figure box in sepia” is positioned to the right side of the code. An arrow originating from the second rectangular box points to the third and fourth lines of the code. The fifth line reads “}”.&#10;The sixth line reads “figure#figure2 {”. The seventh line reads “-webkit-filter: grayscale(1);”. The eighth line reads “filter: grayscale(1);”. The third rectangular box labeled “displays the figure2 figure box in grayscale” is positioned below the second rectangular box. An arrow originating from the third rectangular box points to the seventh and eighth lines of the code. The ninth line reads “}”.&#10;The tenth line reads “figure#figure3 {”. The eleventh line reads “-webkit-filter: saturate(1.5) contrast(1.2);”. The twelfth line reads “filter: saturate(1.5) contrast(1.2);”. The fourth rectangular box labeled “increases the color saturation and contrast in the figure3 figure box” is positioned to the bottom left of the code. An arrow originating from the fourth rectangular box points to the eleventh and twelfth lines of the code. The thirteenth line reads “}”.&#10;" title="Figure 4-57 Applying the filter property"/>
          <p:cNvPicPr>
            <a:picLocks noGrp="1" noChangeAspect="1"/>
          </p:cNvPicPr>
          <p:nvPr>
            <p:ph idx="1"/>
          </p:nvPr>
        </p:nvPicPr>
        <p:blipFill>
          <a:blip r:embed="rId3"/>
          <a:stretch>
            <a:fillRect/>
          </a:stretch>
        </p:blipFill>
        <p:spPr>
          <a:xfrm>
            <a:off x="457200" y="1328520"/>
            <a:ext cx="8305800" cy="4688322"/>
          </a:xfrm>
          <a:prstGeom prst="rect">
            <a:avLst/>
          </a:prstGeom>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56</a:t>
            </a:fld>
            <a:endParaRPr lang="en-US"/>
          </a:p>
        </p:txBody>
      </p:sp>
    </p:spTree>
    <p:extLst>
      <p:ext uri="{BB962C8B-B14F-4D97-AF65-F5344CB8AC3E}">
        <p14:creationId xmlns:p14="http://schemas.microsoft.com/office/powerpoint/2010/main" val="199398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8" y="152400"/>
            <a:ext cx="8534402" cy="944563"/>
          </a:xfrm>
        </p:spPr>
        <p:txBody>
          <a:bodyPr/>
          <a:lstStyle/>
          <a:p>
            <a:r>
              <a:rPr lang="en-IN" dirty="0"/>
              <a:t>Creating Figure Boxes</a:t>
            </a:r>
          </a:p>
        </p:txBody>
      </p:sp>
      <p:sp>
        <p:nvSpPr>
          <p:cNvPr id="3" name="Content Placeholder 2"/>
          <p:cNvSpPr>
            <a:spLocks noGrp="1"/>
          </p:cNvSpPr>
          <p:nvPr>
            <p:ph idx="1"/>
          </p:nvPr>
        </p:nvSpPr>
        <p:spPr/>
        <p:txBody>
          <a:bodyPr/>
          <a:lstStyle/>
          <a:p>
            <a:r>
              <a:rPr lang="en-IN" dirty="0"/>
              <a:t>The </a:t>
            </a:r>
            <a:r>
              <a:rPr lang="en-IN" sz="2600" dirty="0">
                <a:latin typeface="Courier New" panose="02070309020205020404" pitchFamily="49" charset="0"/>
                <a:cs typeface="Courier New" panose="02070309020205020404" pitchFamily="49" charset="0"/>
              </a:rPr>
              <a:t>figure</a:t>
            </a:r>
            <a:r>
              <a:rPr lang="en-IN" dirty="0"/>
              <a:t> element – Used to mark a page content that should stand apart from the main content</a:t>
            </a:r>
          </a:p>
          <a:p>
            <a:endParaRPr lang="en-IN" dirty="0"/>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6</a:t>
            </a:fld>
            <a:endParaRPr lang="en-US"/>
          </a:p>
        </p:txBody>
      </p:sp>
      <p:pic>
        <p:nvPicPr>
          <p:cNvPr id="6" name="Picture 5" descr="This figure explains how to insert a figure box with a sample code.&#10;The first line of the code reads “&lt;article&gt;”. The second line reads “&lt;header&gt;”. The third line reads “&lt;h1&gt;The Komatsu Family&lt;/h1&gt;”.&#10;The fourth line reads “&lt;figure&gt;”. The fifth line reads “&lt;img src=”tb_komatsu.png” alt=”family portrait” /&gt;”. A rectangular box labeled “image within the figure box” is positioned to the right of the code. An arrow originating from the first rectangular box points to the fifth line of the code.&#10;The sixth line reads “&lt;figcaption&gt;(L-R): Ikko, Mika, Hiroji, Genta, Suzuko&lt;/figcaption&gt;”. A rectangular box labeled “caption associated with the image” is positioned to the left of the code. An arrow originating from the second rectangular box points to the sixth line of the code. The seventh line reads “&lt;/figure&gt;”. The eighth line reads “&lt;/header&gt;”.&#10;" title="Figure 4-1 Inserting a figure box"/>
          <p:cNvPicPr>
            <a:picLocks noChangeAspect="1"/>
          </p:cNvPicPr>
          <p:nvPr/>
        </p:nvPicPr>
        <p:blipFill>
          <a:blip r:embed="rId3"/>
          <a:stretch>
            <a:fillRect/>
          </a:stretch>
        </p:blipFill>
        <p:spPr>
          <a:xfrm>
            <a:off x="344207" y="2991302"/>
            <a:ext cx="8418794" cy="2129955"/>
          </a:xfrm>
          <a:prstGeom prst="rect">
            <a:avLst/>
          </a:prstGeom>
        </p:spPr>
      </p:pic>
    </p:spTree>
    <p:extLst>
      <p:ext uri="{BB962C8B-B14F-4D97-AF65-F5344CB8AC3E}">
        <p14:creationId xmlns:p14="http://schemas.microsoft.com/office/powerpoint/2010/main" val="367685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Working with Image Maps</a:t>
            </a:r>
          </a:p>
        </p:txBody>
      </p:sp>
      <p:sp>
        <p:nvSpPr>
          <p:cNvPr id="3" name="Content Placeholder 2"/>
          <p:cNvSpPr>
            <a:spLocks noGrp="1"/>
          </p:cNvSpPr>
          <p:nvPr>
            <p:ph idx="1"/>
          </p:nvPr>
        </p:nvSpPr>
        <p:spPr>
          <a:xfrm>
            <a:off x="457200" y="1219200"/>
            <a:ext cx="8305800" cy="5181600"/>
          </a:xfrm>
        </p:spPr>
        <p:txBody>
          <a:bodyPr/>
          <a:lstStyle/>
          <a:p>
            <a:r>
              <a:rPr lang="en-IN" dirty="0"/>
              <a:t>When an inline image is marked as a hyperlink, the entire image is linked to the same file</a:t>
            </a:r>
          </a:p>
          <a:p>
            <a:r>
              <a:rPr lang="en-IN" dirty="0"/>
              <a:t>HTML allows an image to be divided into different zones, or </a:t>
            </a:r>
            <a:r>
              <a:rPr lang="en-IN" b="1" dirty="0"/>
              <a:t>hotspots</a:t>
            </a:r>
            <a:endParaRPr lang="en-IN" dirty="0"/>
          </a:p>
          <a:p>
            <a:r>
              <a:rPr lang="en-IN" b="1" dirty="0"/>
              <a:t>Hotspots</a:t>
            </a:r>
            <a:r>
              <a:rPr lang="en-IN" dirty="0"/>
              <a:t> can be linked to different URLs through information given in an </a:t>
            </a:r>
            <a:r>
              <a:rPr lang="en-IN" b="1" dirty="0"/>
              <a:t>image map</a:t>
            </a:r>
            <a:endParaRPr lang="en-IN" dirty="0"/>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7</a:t>
            </a:fld>
            <a:endParaRPr lang="en-US"/>
          </a:p>
        </p:txBody>
      </p:sp>
    </p:spTree>
    <p:extLst>
      <p:ext uri="{BB962C8B-B14F-4D97-AF65-F5344CB8AC3E}">
        <p14:creationId xmlns:p14="http://schemas.microsoft.com/office/powerpoint/2010/main" val="520451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1"/>
            <a:ext cx="7924800" cy="761999"/>
          </a:xfrm>
        </p:spPr>
        <p:txBody>
          <a:bodyPr/>
          <a:lstStyle/>
          <a:p>
            <a:r>
              <a:rPr lang="en-IN" dirty="0"/>
              <a:t>Working with Image Maps</a:t>
            </a:r>
          </a:p>
        </p:txBody>
      </p:sp>
      <p:sp>
        <p:nvSpPr>
          <p:cNvPr id="3" name="Content Placeholder 2"/>
          <p:cNvSpPr>
            <a:spLocks noGrp="1"/>
          </p:cNvSpPr>
          <p:nvPr>
            <p:ph idx="1"/>
          </p:nvPr>
        </p:nvSpPr>
        <p:spPr/>
        <p:txBody>
          <a:bodyPr/>
          <a:lstStyle/>
          <a:p>
            <a:r>
              <a:rPr lang="en-IN" dirty="0"/>
              <a:t>Image maps supported by HTML:</a:t>
            </a:r>
            <a:endParaRPr lang="en-IN" b="1" dirty="0"/>
          </a:p>
          <a:p>
            <a:pPr lvl="1"/>
            <a:r>
              <a:rPr lang="en-IN" b="1" dirty="0"/>
              <a:t>Client-side image map</a:t>
            </a:r>
            <a:r>
              <a:rPr lang="en-IN" dirty="0"/>
              <a:t> – Image map defined within a web page and handled entirely by the web browser</a:t>
            </a:r>
          </a:p>
          <a:p>
            <a:pPr lvl="1"/>
            <a:r>
              <a:rPr lang="en-IN" b="1" dirty="0"/>
              <a:t>Server-side image map</a:t>
            </a:r>
            <a:r>
              <a:rPr lang="en-IN" dirty="0"/>
              <a:t> – Image map that relies on a program running on the web server to create and administer the map</a:t>
            </a:r>
            <a:endParaRPr lang="en-IN" b="1" dirty="0"/>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8</a:t>
            </a:fld>
            <a:endParaRPr lang="en-US"/>
          </a:p>
        </p:txBody>
      </p:sp>
    </p:spTree>
    <p:extLst>
      <p:ext uri="{BB962C8B-B14F-4D97-AF65-F5344CB8AC3E}">
        <p14:creationId xmlns:p14="http://schemas.microsoft.com/office/powerpoint/2010/main" val="1336117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Defining a Client-Side Image Map</a:t>
            </a:r>
          </a:p>
        </p:txBody>
      </p:sp>
      <p:sp>
        <p:nvSpPr>
          <p:cNvPr id="3" name="Content Placeholder 2"/>
          <p:cNvSpPr>
            <a:spLocks noGrp="1"/>
          </p:cNvSpPr>
          <p:nvPr>
            <p:ph idx="1"/>
          </p:nvPr>
        </p:nvSpPr>
        <p:spPr/>
        <p:txBody>
          <a:bodyPr/>
          <a:lstStyle/>
          <a:p>
            <a:r>
              <a:rPr lang="en-IN" dirty="0"/>
              <a:t>Client-side image maps are defined with the following </a:t>
            </a:r>
            <a:r>
              <a:rPr lang="en-IN" sz="2600" dirty="0">
                <a:latin typeface="Courier New" panose="02070309020205020404" pitchFamily="49" charset="0"/>
                <a:cs typeface="Courier New" panose="02070309020205020404" pitchFamily="49" charset="0"/>
              </a:rPr>
              <a:t>map</a:t>
            </a:r>
            <a:r>
              <a:rPr lang="en-IN" dirty="0"/>
              <a:t> element:</a:t>
            </a:r>
          </a:p>
          <a:p>
            <a:pPr marL="914400" lvl="2" indent="0">
              <a:buNone/>
            </a:pPr>
            <a:r>
              <a:rPr lang="en-IN" dirty="0">
                <a:latin typeface="Courier New" panose="02070309020205020404" pitchFamily="49" charset="0"/>
                <a:cs typeface="Courier New" panose="02070309020205020404" pitchFamily="49" charset="0"/>
              </a:rPr>
              <a:t>&lt;map name=“</a:t>
            </a:r>
            <a:r>
              <a:rPr lang="en-IN" i="1" dirty="0">
                <a:latin typeface="Courier New" panose="02070309020205020404" pitchFamily="49" charset="0"/>
                <a:cs typeface="Courier New" panose="02070309020205020404" pitchFamily="49" charset="0"/>
              </a:rPr>
              <a:t>text</a:t>
            </a:r>
            <a:r>
              <a:rPr lang="en-IN" dirty="0">
                <a:latin typeface="Courier New" panose="02070309020205020404" pitchFamily="49" charset="0"/>
                <a:cs typeface="Courier New" panose="02070309020205020404" pitchFamily="49" charset="0"/>
              </a:rPr>
              <a:t>”&gt;</a:t>
            </a:r>
          </a:p>
          <a:p>
            <a:pPr marL="914400" lvl="2" indent="0">
              <a:buNone/>
            </a:pPr>
            <a:r>
              <a:rPr lang="en-IN" dirty="0">
                <a:latin typeface="Courier New" panose="02070309020205020404" pitchFamily="49" charset="0"/>
                <a:cs typeface="Courier New" panose="02070309020205020404" pitchFamily="49" charset="0"/>
              </a:rPr>
              <a:t>	</a:t>
            </a:r>
            <a:r>
              <a:rPr lang="en-IN" i="1" dirty="0">
                <a:latin typeface="Courier New" panose="02070309020205020404" pitchFamily="49" charset="0"/>
                <a:cs typeface="Courier New" panose="02070309020205020404" pitchFamily="49" charset="0"/>
              </a:rPr>
              <a:t>hotspots</a:t>
            </a:r>
            <a:endParaRPr lang="en-IN" dirty="0">
              <a:latin typeface="Courier New" panose="02070309020205020404" pitchFamily="49" charset="0"/>
              <a:cs typeface="Courier New" panose="02070309020205020404" pitchFamily="49" charset="0"/>
            </a:endParaRPr>
          </a:p>
          <a:p>
            <a:pPr marL="914400" lvl="2" indent="0">
              <a:buNone/>
            </a:pPr>
            <a:r>
              <a:rPr lang="en-IN" dirty="0">
                <a:latin typeface="Courier New" panose="02070309020205020404" pitchFamily="49" charset="0"/>
                <a:cs typeface="Courier New" panose="02070309020205020404" pitchFamily="49" charset="0"/>
              </a:rPr>
              <a:t>&lt;/map&gt;</a:t>
            </a:r>
          </a:p>
          <a:p>
            <a:pPr marL="914400" lvl="2" indent="0">
              <a:buNone/>
            </a:pPr>
            <a:endParaRPr lang="en-IN" dirty="0"/>
          </a:p>
          <a:p>
            <a:pPr lvl="1"/>
            <a:r>
              <a:rPr lang="en-IN" sz="2400" i="1" dirty="0">
                <a:latin typeface="Courier New" panose="02070309020205020404" pitchFamily="49" charset="0"/>
                <a:cs typeface="Courier New" panose="02070309020205020404" pitchFamily="49" charset="0"/>
              </a:rPr>
              <a:t>text</a:t>
            </a:r>
            <a:r>
              <a:rPr lang="en-IN" dirty="0"/>
              <a:t> is the name of the image map</a:t>
            </a:r>
          </a:p>
          <a:p>
            <a:pPr lvl="1"/>
            <a:r>
              <a:rPr lang="en-IN" sz="2400" i="1" dirty="0">
                <a:latin typeface="Courier New" panose="02070309020205020404" pitchFamily="49" charset="0"/>
                <a:cs typeface="Courier New" panose="02070309020205020404" pitchFamily="49" charset="0"/>
              </a:rPr>
              <a:t>hotspots</a:t>
            </a:r>
            <a:r>
              <a:rPr lang="en-IN" dirty="0"/>
              <a:t> are the defined regions within an image that are linked to different URLs</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9</a:t>
            </a:fld>
            <a:endParaRPr lang="en-US"/>
          </a:p>
        </p:txBody>
      </p:sp>
    </p:spTree>
    <p:extLst>
      <p:ext uri="{BB962C8B-B14F-4D97-AF65-F5344CB8AC3E}">
        <p14:creationId xmlns:p14="http://schemas.microsoft.com/office/powerpoint/2010/main" val="60733969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DVSECTIONID" val="w9KB2Nw08Tv6AFW7TCxnO7"/>
</p:tagLst>
</file>

<file path=ppt/theme/theme1.xml><?xml version="1.0" encoding="utf-8"?>
<a:theme xmlns:a="http://schemas.openxmlformats.org/drawingml/2006/main" name="2_Office Theme">
  <a:themeElements>
    <a:clrScheme name="2_Office Theme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2_Office Them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Office Theme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sisl xmlns:xsd="http://www.w3.org/2001/XMLSchema" xmlns:xsi="http://www.w3.org/2001/XMLSchema-instance" xmlns="http://www.boldonjames.com/2008/01/sie/internal/label" sislVersion="0" policy="a66f0b0a-e2d4-4059-810c-127573d4cb4e" origin="userSelected"/>
</file>

<file path=customXml/itemProps1.xml><?xml version="1.0" encoding="utf-8"?>
<ds:datastoreItem xmlns:ds="http://schemas.openxmlformats.org/officeDocument/2006/customXml" ds:itemID="{C0B1106A-4465-4B8F-A411-EA1450185274}">
  <ds:schemaRefs>
    <ds:schemaRef ds:uri="http://www.w3.org/2001/XMLSchema"/>
    <ds:schemaRef ds:uri="http://www.boldonjames.com/2008/01/sie/internal/label"/>
  </ds:schemaRefs>
</ds:datastoreItem>
</file>

<file path=docProps/app.xml><?xml version="1.0" encoding="utf-8"?>
<Properties xmlns="http://schemas.openxmlformats.org/officeDocument/2006/extended-properties" xmlns:vt="http://schemas.openxmlformats.org/officeDocument/2006/docPropsVTypes">
  <Template>Tutorial.01</Template>
  <TotalTime>9557</TotalTime>
  <Words>2470</Words>
  <Application>Microsoft Office PowerPoint</Application>
  <PresentationFormat>On-screen Show (4:3)</PresentationFormat>
  <Paragraphs>384</Paragraphs>
  <Slides>56</Slides>
  <Notes>56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56</vt:i4>
      </vt:variant>
    </vt:vector>
  </HeadingPairs>
  <TitlesOfParts>
    <vt:vector size="63" baseType="lpstr">
      <vt:lpstr>Arial</vt:lpstr>
      <vt:lpstr>Calibri</vt:lpstr>
      <vt:lpstr>Century</vt:lpstr>
      <vt:lpstr>Consolas</vt:lpstr>
      <vt:lpstr>Courier New</vt:lpstr>
      <vt:lpstr>Times New Roman</vt:lpstr>
      <vt:lpstr>2_Office Theme</vt:lpstr>
      <vt:lpstr>Tutorial 4 Graphic Design with CSS</vt:lpstr>
      <vt:lpstr>Objectives</vt:lpstr>
      <vt:lpstr>Objectives (continued)</vt:lpstr>
      <vt:lpstr>Creating Figure Boxes</vt:lpstr>
      <vt:lpstr>Creating Figure Boxes</vt:lpstr>
      <vt:lpstr>Creating Figure Boxes</vt:lpstr>
      <vt:lpstr>Working with Image Maps</vt:lpstr>
      <vt:lpstr>Working with Image Maps</vt:lpstr>
      <vt:lpstr>Defining a Client-Side Image Map</vt:lpstr>
      <vt:lpstr>Defining a Client-Side Image Map</vt:lpstr>
      <vt:lpstr>Defining a Client-Side Image Map</vt:lpstr>
      <vt:lpstr>Defining a Client-Side Image Map</vt:lpstr>
      <vt:lpstr>Client-Side Image Map </vt:lpstr>
      <vt:lpstr>Applying an Image Map</vt:lpstr>
      <vt:lpstr>Exploring Background Styles</vt:lpstr>
      <vt:lpstr>Tiling a Background Image</vt:lpstr>
      <vt:lpstr>Attaching the Background Image</vt:lpstr>
      <vt:lpstr>Attaching the Background Image</vt:lpstr>
      <vt:lpstr>Attaching the Background Image</vt:lpstr>
      <vt:lpstr>Setting the Background Image Position</vt:lpstr>
      <vt:lpstr>Setting the Background Image Position</vt:lpstr>
      <vt:lpstr>Defining the Extent of the Background</vt:lpstr>
      <vt:lpstr>Defining the Extent of the Background</vt:lpstr>
      <vt:lpstr>Sizing and Clipping an Image</vt:lpstr>
      <vt:lpstr>Sizing and Clipping an Image</vt:lpstr>
      <vt:lpstr>Sizing and Clipping an Image</vt:lpstr>
      <vt:lpstr>The background Property</vt:lpstr>
      <vt:lpstr>The background Property</vt:lpstr>
      <vt:lpstr>Adding Multiple Backgrounds</vt:lpstr>
      <vt:lpstr>Working with Borders Setting Border Width and Color</vt:lpstr>
      <vt:lpstr>Setting the Border Design</vt:lpstr>
      <vt:lpstr>Creating Rounded Corners</vt:lpstr>
      <vt:lpstr>Creating Rounded Corners</vt:lpstr>
      <vt:lpstr>Creating Rounded Corners</vt:lpstr>
      <vt:lpstr>Applying a Border Image</vt:lpstr>
      <vt:lpstr>Applying a Border Image</vt:lpstr>
      <vt:lpstr>Applying a Border Image</vt:lpstr>
      <vt:lpstr>Applying a Border Image</vt:lpstr>
      <vt:lpstr>Applying a Border Image</vt:lpstr>
      <vt:lpstr>Creating a Text Shadow</vt:lpstr>
      <vt:lpstr>Creating a Text Shadow</vt:lpstr>
      <vt:lpstr>Creating a Box Shadow</vt:lpstr>
      <vt:lpstr>Creating a Box Shadow</vt:lpstr>
      <vt:lpstr>Creating a Box Shadow</vt:lpstr>
      <vt:lpstr>Applying a Color Gradient</vt:lpstr>
      <vt:lpstr>Gradients and Color Stops</vt:lpstr>
      <vt:lpstr>Applying a Color Gradient</vt:lpstr>
      <vt:lpstr>Gradients and Color Stops</vt:lpstr>
      <vt:lpstr>Creating a Radial Gradient</vt:lpstr>
      <vt:lpstr>Creating a Radial Gradient</vt:lpstr>
      <vt:lpstr>Creating a Radial Gradient</vt:lpstr>
      <vt:lpstr>Creating a Radial Gradient</vt:lpstr>
      <vt:lpstr>Creating Semi-Transparent Objects</vt:lpstr>
      <vt:lpstr>Exploring CSS filters</vt:lpstr>
      <vt:lpstr>Exploring CSS filters</vt:lpstr>
      <vt:lpstr>Exploring CSS filters</vt:lpstr>
    </vt:vector>
  </TitlesOfParts>
  <Company>Course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Course Technology</dc:creator>
  <cp:lastModifiedBy>Bashir, Mehwish</cp:lastModifiedBy>
  <cp:revision>549</cp:revision>
  <dcterms:created xsi:type="dcterms:W3CDTF">2001-08-29T21:35:42Z</dcterms:created>
  <dcterms:modified xsi:type="dcterms:W3CDTF">2024-06-26T17:58:51Z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Google.Documents.DocumentId">
    <vt:lpwstr>1-msZHeavFpns7XDBLQhy7D2HHxp6WyIPfkYnZeLjR4o</vt:lpwstr>
  </property>
  <property fmtid="{D5CDD505-2E9C-101B-9397-08002B2CF9AE}" pid="3" name="Google.Documents.RevisionId">
    <vt:lpwstr>08247036519663079581</vt:lpwstr>
  </property>
  <property fmtid="{D5CDD505-2E9C-101B-9397-08002B2CF9AE}" pid="4" name="Google.Documents.PluginVersion">
    <vt:lpwstr>2.0.2026.3768</vt:lpwstr>
  </property>
  <property fmtid="{D5CDD505-2E9C-101B-9397-08002B2CF9AE}" pid="5" name="Google.Documents.MergeIncapabilityFlags">
    <vt:i4>0</vt:i4>
  </property>
  <property fmtid="{D5CDD505-2E9C-101B-9397-08002B2CF9AE}" pid="6" name="docIndexRef">
    <vt:lpwstr>d2e3b256-3c8c-4654-923e-d3195666afa0</vt:lpwstr>
  </property>
  <property fmtid="{D5CDD505-2E9C-101B-9397-08002B2CF9AE}" pid="7" name="bjDocumentSecurityLabel">
    <vt:lpwstr>This item has no classification</vt:lpwstr>
  </property>
  <property fmtid="{D5CDD505-2E9C-101B-9397-08002B2CF9AE}" pid="8" name="bjClsUserRVM">
    <vt:lpwstr>[]</vt:lpwstr>
  </property>
  <property fmtid="{D5CDD505-2E9C-101B-9397-08002B2CF9AE}" pid="9" name="bjSaver">
    <vt:lpwstr>LLGGG5/sCxlNXkHtRfdo7HBlZ0Lw8up2</vt:lpwstr>
  </property>
</Properties>
</file>

<file path=docProps/thumbnail.jpeg>
</file>